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4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5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johnson25\AppData\Local\Temp\inflation-adjust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614077236638208E-2"/>
          <c:y val="8.8375146971247081E-3"/>
          <c:w val="0.87953064379962242"/>
          <c:h val="0.8415860895123641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'[inflation-adjusted.xlsx]State Aid Analysis'!$J$15:$J$20</c:f>
              <c:numCache>
                <c:formatCode>General</c:formatCode>
                <c:ptCount val="6"/>
                <c:pt idx="0">
                  <c:v>2.14</c:v>
                </c:pt>
                <c:pt idx="1">
                  <c:v>1.91</c:v>
                </c:pt>
                <c:pt idx="2">
                  <c:v>1.67</c:v>
                </c:pt>
                <c:pt idx="3">
                  <c:v>1.42</c:v>
                </c:pt>
                <c:pt idx="4">
                  <c:v>1.36</c:v>
                </c:pt>
                <c:pt idx="5">
                  <c:v>1.41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30-469D-B3F7-C7B77D46A2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35"/>
        <c:axId val="406923368"/>
        <c:axId val="406923696"/>
      </c:barChart>
      <c:catAx>
        <c:axId val="406923368"/>
        <c:scaling>
          <c:orientation val="minMax"/>
        </c:scaling>
        <c:delete val="1"/>
        <c:axPos val="b"/>
        <c:majorTickMark val="none"/>
        <c:minorTickMark val="none"/>
        <c:tickLblPos val="nextTo"/>
        <c:crossAx val="406923696"/>
        <c:crosses val="autoZero"/>
        <c:auto val="1"/>
        <c:lblAlgn val="ctr"/>
        <c:lblOffset val="100"/>
        <c:noMultiLvlLbl val="0"/>
      </c:catAx>
      <c:valAx>
        <c:axId val="406923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6923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3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2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1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2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7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6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6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4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2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044C7-4D47-4DF0-AE92-F1DDC5DC0CE0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9E40-7160-434F-B5E8-48C5E2707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8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6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18" y="7149318"/>
            <a:ext cx="3618608" cy="10525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-5948" y="-15582"/>
            <a:ext cx="7772399" cy="1281462"/>
          </a:xfrm>
          <a:prstGeom prst="rect">
            <a:avLst/>
          </a:prstGeom>
          <a:solidFill>
            <a:schemeClr val="accent1">
              <a:lumMod val="75000"/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5587" y="38246"/>
            <a:ext cx="7578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kern="0" dirty="0">
                <a:solidFill>
                  <a:schemeClr val="bg1"/>
                </a:solidFill>
              </a:rPr>
              <a:t>Libraries Build Communities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88058" y="2139854"/>
            <a:ext cx="16928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 NC library card gets you </a:t>
            </a:r>
            <a:r>
              <a:rPr lang="en-US" sz="1200" b="1" dirty="0">
                <a:solidFill>
                  <a:schemeClr val="accent5"/>
                </a:solidFill>
              </a:rPr>
              <a:t>access</a:t>
            </a:r>
            <a:r>
              <a:rPr lang="en-US" sz="1200" dirty="0"/>
              <a:t> to over</a:t>
            </a:r>
            <a:r>
              <a:rPr lang="en-US" sz="1200" dirty="0">
                <a:solidFill>
                  <a:srgbClr val="FF2525"/>
                </a:solidFill>
              </a:rPr>
              <a:t> </a:t>
            </a:r>
            <a:r>
              <a:rPr lang="en-US" sz="1200" b="1" dirty="0">
                <a:solidFill>
                  <a:schemeClr val="accent5"/>
                </a:solidFill>
              </a:rPr>
              <a:t>483,491,528</a:t>
            </a:r>
            <a:r>
              <a:rPr lang="en-US" sz="1200" b="1" dirty="0">
                <a:solidFill>
                  <a:srgbClr val="FF2525"/>
                </a:solidFill>
              </a:rPr>
              <a:t> </a:t>
            </a:r>
            <a:r>
              <a:rPr lang="en-US" sz="1200" dirty="0"/>
              <a:t>items including </a:t>
            </a:r>
            <a:r>
              <a:rPr lang="en-US" sz="1200" b="1" dirty="0">
                <a:solidFill>
                  <a:schemeClr val="accent5"/>
                </a:solidFill>
              </a:rPr>
              <a:t>e-books, audiobooks, movies, music</a:t>
            </a:r>
            <a:r>
              <a:rPr lang="en-US" sz="1200" dirty="0"/>
              <a:t> and much more!</a:t>
            </a:r>
          </a:p>
        </p:txBody>
      </p:sp>
      <p:sp>
        <p:nvSpPr>
          <p:cNvPr id="2" name="Rectangle 1"/>
          <p:cNvSpPr/>
          <p:nvPr/>
        </p:nvSpPr>
        <p:spPr>
          <a:xfrm>
            <a:off x="212677" y="3599934"/>
            <a:ext cx="4106231" cy="35591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393781" y="3387274"/>
            <a:ext cx="4073847" cy="3571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9319" y="3368028"/>
            <a:ext cx="4026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</a:rPr>
              <a:t>Last year at the </a:t>
            </a:r>
            <a:r>
              <a:rPr lang="en-US" sz="2000" b="1" u="sng" dirty="0">
                <a:solidFill>
                  <a:schemeClr val="tx2"/>
                </a:solidFill>
              </a:rPr>
              <a:t>XXXXXXXX Library</a:t>
            </a:r>
            <a:endParaRPr lang="en-US" u="sng" dirty="0"/>
          </a:p>
        </p:txBody>
      </p:sp>
      <p:grpSp>
        <p:nvGrpSpPr>
          <p:cNvPr id="16" name="Group 15"/>
          <p:cNvGrpSpPr/>
          <p:nvPr/>
        </p:nvGrpSpPr>
        <p:grpSpPr>
          <a:xfrm>
            <a:off x="2733202" y="2098902"/>
            <a:ext cx="1161749" cy="1087857"/>
            <a:chOff x="4401403" y="3179739"/>
            <a:chExt cx="539087" cy="504799"/>
          </a:xfrm>
        </p:grpSpPr>
        <p:sp>
          <p:nvSpPr>
            <p:cNvPr id="10" name="Rounded Rectangle 9"/>
            <p:cNvSpPr/>
            <p:nvPr/>
          </p:nvSpPr>
          <p:spPr>
            <a:xfrm>
              <a:off x="4401403" y="3179739"/>
              <a:ext cx="539087" cy="41705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ounded Rectangle 158"/>
            <p:cNvSpPr/>
            <p:nvPr/>
          </p:nvSpPr>
          <p:spPr>
            <a:xfrm>
              <a:off x="4439555" y="3209937"/>
              <a:ext cx="462782" cy="35802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538449" y="3638819"/>
              <a:ext cx="264993" cy="45719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49129" y="3597160"/>
              <a:ext cx="45719" cy="4571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359030" y="4717538"/>
            <a:ext cx="628308" cy="507261"/>
            <a:chOff x="4976701" y="3276661"/>
            <a:chExt cx="536738" cy="450053"/>
          </a:xfrm>
        </p:grpSpPr>
        <p:sp>
          <p:nvSpPr>
            <p:cNvPr id="171" name="Oval 170"/>
            <p:cNvSpPr/>
            <p:nvPr/>
          </p:nvSpPr>
          <p:spPr>
            <a:xfrm>
              <a:off x="5257096" y="3276661"/>
              <a:ext cx="170597" cy="170597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Flowchart: Delay 171"/>
            <p:cNvSpPr/>
            <p:nvPr/>
          </p:nvSpPr>
          <p:spPr>
            <a:xfrm rot="16200000">
              <a:off x="5232288" y="3405763"/>
              <a:ext cx="220211" cy="342091"/>
            </a:xfrm>
            <a:prstGeom prst="flowChartDelay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062449" y="3316461"/>
              <a:ext cx="170597" cy="17059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lowchart: Delay 20"/>
            <p:cNvSpPr/>
            <p:nvPr/>
          </p:nvSpPr>
          <p:spPr>
            <a:xfrm rot="16200000">
              <a:off x="5037641" y="3445563"/>
              <a:ext cx="220211" cy="342091"/>
            </a:xfrm>
            <a:prstGeom prst="flowChartDelay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430704" y="3978886"/>
            <a:ext cx="560615" cy="378303"/>
            <a:chOff x="3645139" y="4567532"/>
            <a:chExt cx="1148328" cy="774889"/>
          </a:xfrm>
        </p:grpSpPr>
        <p:sp>
          <p:nvSpPr>
            <p:cNvPr id="33" name="Rectangle 32"/>
            <p:cNvSpPr/>
            <p:nvPr/>
          </p:nvSpPr>
          <p:spPr>
            <a:xfrm>
              <a:off x="3645139" y="4567532"/>
              <a:ext cx="482121" cy="62644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A</a:t>
              </a:r>
            </a:p>
          </p:txBody>
        </p:sp>
        <p:sp>
          <p:nvSpPr>
            <p:cNvPr id="188" name="Rectangle 187"/>
            <p:cNvSpPr/>
            <p:nvPr/>
          </p:nvSpPr>
          <p:spPr>
            <a:xfrm rot="788119">
              <a:off x="4089778" y="4715971"/>
              <a:ext cx="462929" cy="62645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B</a:t>
              </a:r>
            </a:p>
          </p:txBody>
        </p:sp>
        <p:sp>
          <p:nvSpPr>
            <p:cNvPr id="189" name="Rectangle 188"/>
            <p:cNvSpPr/>
            <p:nvPr/>
          </p:nvSpPr>
          <p:spPr>
            <a:xfrm rot="21104114">
              <a:off x="4343974" y="4637779"/>
              <a:ext cx="449493" cy="62645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2761427" y="8085470"/>
            <a:ext cx="4843715" cy="16087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834" y="8155994"/>
            <a:ext cx="1656085" cy="709751"/>
          </a:xfrm>
          <a:prstGeom prst="rect">
            <a:avLst/>
          </a:prstGeom>
        </p:spPr>
      </p:pic>
      <p:grpSp>
        <p:nvGrpSpPr>
          <p:cNvPr id="303" name="Group 302"/>
          <p:cNvGrpSpPr/>
          <p:nvPr/>
        </p:nvGrpSpPr>
        <p:grpSpPr>
          <a:xfrm>
            <a:off x="4857048" y="4759065"/>
            <a:ext cx="3528060" cy="1638451"/>
            <a:chOff x="3507689" y="423596"/>
            <a:chExt cx="4327449" cy="2164981"/>
          </a:xfrm>
        </p:grpSpPr>
        <p:graphicFrame>
          <p:nvGraphicFramePr>
            <p:cNvPr id="304" name="Chart 303"/>
            <p:cNvGraphicFramePr/>
            <p:nvPr>
              <p:extLst>
                <p:ext uri="{D42A27DB-BD31-4B8C-83A1-F6EECF244321}">
                  <p14:modId xmlns:p14="http://schemas.microsoft.com/office/powerpoint/2010/main" val="989798764"/>
                </p:ext>
              </p:extLst>
            </p:nvPr>
          </p:nvGraphicFramePr>
          <p:xfrm>
            <a:off x="3507689" y="425216"/>
            <a:ext cx="2844761" cy="216336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05" name="Arc 304"/>
            <p:cNvSpPr/>
            <p:nvPr/>
          </p:nvSpPr>
          <p:spPr>
            <a:xfrm rot="11539081">
              <a:off x="3584715" y="423596"/>
              <a:ext cx="4250423" cy="552952"/>
            </a:xfrm>
            <a:prstGeom prst="arc">
              <a:avLst>
                <a:gd name="adj1" fmla="val 12746063"/>
                <a:gd name="adj2" fmla="val 21288516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  <p:sp>
          <p:nvSpPr>
            <p:cNvPr id="306" name="Isosceles Triangle 305"/>
            <p:cNvSpPr/>
            <p:nvPr/>
          </p:nvSpPr>
          <p:spPr>
            <a:xfrm rot="6023335">
              <a:off x="5851463" y="936314"/>
              <a:ext cx="328885" cy="213611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643423" y="6173014"/>
            <a:ext cx="1755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amount State funding for libraries has decreased over the past 10 years when adjusted for inflation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774471" y="6119671"/>
            <a:ext cx="102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5"/>
                </a:solidFill>
              </a:rPr>
              <a:t>-34%</a:t>
            </a:r>
          </a:p>
        </p:txBody>
      </p:sp>
      <p:grpSp>
        <p:nvGrpSpPr>
          <p:cNvPr id="308" name="Group 307"/>
          <p:cNvGrpSpPr/>
          <p:nvPr/>
        </p:nvGrpSpPr>
        <p:grpSpPr>
          <a:xfrm>
            <a:off x="602051" y="4663801"/>
            <a:ext cx="666187" cy="470061"/>
            <a:chOff x="5147748" y="1985250"/>
            <a:chExt cx="1803515" cy="985668"/>
          </a:xfrm>
        </p:grpSpPr>
        <p:grpSp>
          <p:nvGrpSpPr>
            <p:cNvPr id="309" name="Group 308"/>
            <p:cNvGrpSpPr/>
            <p:nvPr/>
          </p:nvGrpSpPr>
          <p:grpSpPr>
            <a:xfrm>
              <a:off x="5147748" y="2592492"/>
              <a:ext cx="1519206" cy="298254"/>
              <a:chOff x="5147748" y="2592492"/>
              <a:chExt cx="1519206" cy="298254"/>
            </a:xfrm>
          </p:grpSpPr>
          <p:sp>
            <p:nvSpPr>
              <p:cNvPr id="319" name="Rounded Rectangle 318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ounded Rectangle 319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0" name="Group 309"/>
            <p:cNvGrpSpPr/>
            <p:nvPr/>
          </p:nvGrpSpPr>
          <p:grpSpPr>
            <a:xfrm rot="10800000">
              <a:off x="5308870" y="2321989"/>
              <a:ext cx="1358084" cy="266622"/>
              <a:chOff x="5147748" y="2592492"/>
              <a:chExt cx="1519206" cy="298254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ounded Rectangle 317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1" name="Group 310"/>
            <p:cNvGrpSpPr/>
            <p:nvPr/>
          </p:nvGrpSpPr>
          <p:grpSpPr>
            <a:xfrm rot="10800000">
              <a:off x="5523884" y="2091446"/>
              <a:ext cx="1130432" cy="221929"/>
              <a:chOff x="5147748" y="2592492"/>
              <a:chExt cx="1519206" cy="298254"/>
            </a:xfrm>
          </p:grpSpPr>
          <p:sp>
            <p:nvSpPr>
              <p:cNvPr id="315" name="Rounded Rectangle 314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ounded Rectangle 315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2" name="Group 311"/>
            <p:cNvGrpSpPr/>
            <p:nvPr/>
          </p:nvGrpSpPr>
          <p:grpSpPr>
            <a:xfrm rot="4630343">
              <a:off x="6361675" y="2381330"/>
              <a:ext cx="985668" cy="193508"/>
              <a:chOff x="5147748" y="2592492"/>
              <a:chExt cx="1519206" cy="298254"/>
            </a:xfrm>
          </p:grpSpPr>
          <p:sp>
            <p:nvSpPr>
              <p:cNvPr id="313" name="Rounded Rectangle 312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ounded Rectangle 313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301667" y="9167015"/>
            <a:ext cx="701318" cy="554891"/>
            <a:chOff x="5014271" y="8839761"/>
            <a:chExt cx="832443" cy="682196"/>
          </a:xfrm>
        </p:grpSpPr>
        <p:sp>
          <p:nvSpPr>
            <p:cNvPr id="49" name="Oval 48"/>
            <p:cNvSpPr/>
            <p:nvPr/>
          </p:nvSpPr>
          <p:spPr>
            <a:xfrm>
              <a:off x="5045457" y="8839761"/>
              <a:ext cx="682196" cy="682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014271" y="8965441"/>
              <a:ext cx="832443" cy="350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</a:rPr>
                <a:t>100%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68612" y="8587145"/>
            <a:ext cx="865744" cy="549497"/>
            <a:chOff x="5032288" y="8151148"/>
            <a:chExt cx="953897" cy="594415"/>
          </a:xfrm>
        </p:grpSpPr>
        <p:sp>
          <p:nvSpPr>
            <p:cNvPr id="48" name="Teardrop 47"/>
            <p:cNvSpPr/>
            <p:nvPr/>
          </p:nvSpPr>
          <p:spPr>
            <a:xfrm>
              <a:off x="5032288" y="8151148"/>
              <a:ext cx="682388" cy="594415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153742" y="8284096"/>
              <a:ext cx="832443" cy="332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2-3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63584" y="8056282"/>
            <a:ext cx="703379" cy="462874"/>
            <a:chOff x="5063390" y="7454194"/>
            <a:chExt cx="872670" cy="574280"/>
          </a:xfrm>
        </p:grpSpPr>
        <p:sp>
          <p:nvSpPr>
            <p:cNvPr id="47" name="Round Diagonal Corner Rectangle 46"/>
            <p:cNvSpPr/>
            <p:nvPr/>
          </p:nvSpPr>
          <p:spPr>
            <a:xfrm>
              <a:off x="5063390" y="7454194"/>
              <a:ext cx="674748" cy="574280"/>
            </a:xfrm>
            <a:prstGeom prst="round2Diag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5103618" y="7556799"/>
              <a:ext cx="832442" cy="381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62%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939059" y="8018071"/>
            <a:ext cx="188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of NC children do not read proficiently by 4</a:t>
            </a:r>
            <a:r>
              <a:rPr lang="en-US" sz="1200" baseline="30000" dirty="0"/>
              <a:t>th</a:t>
            </a:r>
            <a:r>
              <a:rPr lang="en-US" sz="1200" dirty="0"/>
              <a:t> grade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930917" y="8510422"/>
            <a:ext cx="1776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months of reading skills lost by low income children in one summer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952086" y="9167015"/>
            <a:ext cx="1969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of libraries offer summer reading programs </a:t>
            </a:r>
          </a:p>
        </p:txBody>
      </p:sp>
      <p:sp>
        <p:nvSpPr>
          <p:cNvPr id="325" name="TextBox 324"/>
          <p:cNvSpPr txBox="1"/>
          <p:nvPr/>
        </p:nvSpPr>
        <p:spPr>
          <a:xfrm>
            <a:off x="4569447" y="3581457"/>
            <a:ext cx="3026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pc="-150" dirty="0">
                <a:solidFill>
                  <a:schemeClr val="accent5">
                    <a:lumMod val="50000"/>
                  </a:schemeClr>
                </a:solidFill>
              </a:rPr>
              <a:t>Decreasing state aid  </a:t>
            </a:r>
            <a:r>
              <a:rPr lang="en-US" sz="2400" b="1" spc="-150" dirty="0">
                <a:solidFill>
                  <a:schemeClr val="accent5">
                    <a:lumMod val="50000"/>
                  </a:schemeClr>
                </a:solidFill>
              </a:rPr>
              <a:t>=</a:t>
            </a:r>
            <a:endParaRPr lang="en-US" sz="2000" b="1" spc="-15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4561021" y="4090063"/>
            <a:ext cx="377163" cy="36235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5005990" y="3941612"/>
            <a:ext cx="1299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Decrease in resources available to communities</a:t>
            </a:r>
          </a:p>
        </p:txBody>
      </p:sp>
      <p:sp>
        <p:nvSpPr>
          <p:cNvPr id="329" name="TextBox 328"/>
          <p:cNvSpPr txBox="1"/>
          <p:nvPr/>
        </p:nvSpPr>
        <p:spPr>
          <a:xfrm>
            <a:off x="3858516" y="2138033"/>
            <a:ext cx="1177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Library staff </a:t>
            </a:r>
            <a:r>
              <a:rPr lang="en-US" sz="1200" b="1" dirty="0">
                <a:solidFill>
                  <a:schemeClr val="accent5"/>
                </a:solidFill>
              </a:rPr>
              <a:t>helped</a:t>
            </a:r>
            <a:r>
              <a:rPr lang="en-US" sz="1200" dirty="0"/>
              <a:t> over </a:t>
            </a:r>
            <a:r>
              <a:rPr lang="en-US" sz="1200" b="1" dirty="0">
                <a:solidFill>
                  <a:schemeClr val="accent5"/>
                </a:solidFill>
              </a:rPr>
              <a:t>2,000,000</a:t>
            </a:r>
            <a:r>
              <a:rPr lang="en-US" sz="1200" dirty="0"/>
              <a:t> people </a:t>
            </a:r>
            <a:r>
              <a:rPr lang="en-US" sz="1200" b="1" dirty="0">
                <a:solidFill>
                  <a:schemeClr val="accent5"/>
                </a:solidFill>
              </a:rPr>
              <a:t>use technology </a:t>
            </a:r>
            <a:r>
              <a:rPr lang="en-US" sz="1200" dirty="0"/>
              <a:t>last year.</a:t>
            </a:r>
          </a:p>
        </p:txBody>
      </p:sp>
      <p:sp>
        <p:nvSpPr>
          <p:cNvPr id="331" name="Down Arrow 330"/>
          <p:cNvSpPr/>
          <p:nvPr/>
        </p:nvSpPr>
        <p:spPr>
          <a:xfrm>
            <a:off x="6056972" y="4073550"/>
            <a:ext cx="388015" cy="36235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TextBox 331"/>
          <p:cNvSpPr txBox="1"/>
          <p:nvPr/>
        </p:nvSpPr>
        <p:spPr>
          <a:xfrm>
            <a:off x="212677" y="1487811"/>
            <a:ext cx="2527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Learning Center,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2701416" y="1475689"/>
            <a:ext cx="2527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Technology Hub</a:t>
            </a:r>
          </a:p>
        </p:txBody>
      </p:sp>
      <p:sp>
        <p:nvSpPr>
          <p:cNvPr id="334" name="TextBox 333"/>
          <p:cNvSpPr txBox="1"/>
          <p:nvPr/>
        </p:nvSpPr>
        <p:spPr>
          <a:xfrm>
            <a:off x="5005990" y="1468126"/>
            <a:ext cx="2626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and has the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Resources</a:t>
            </a:r>
            <a:endParaRPr lang="en-US" sz="24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35" name="TextBox 334"/>
          <p:cNvSpPr txBox="1"/>
          <p:nvPr/>
        </p:nvSpPr>
        <p:spPr>
          <a:xfrm>
            <a:off x="185895" y="888758"/>
            <a:ext cx="7611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North Carolina residents value their libraries because they know a library is a…</a:t>
            </a:r>
          </a:p>
        </p:txBody>
      </p:sp>
      <p:sp>
        <p:nvSpPr>
          <p:cNvPr id="336" name="TextBox 335"/>
          <p:cNvSpPr txBox="1"/>
          <p:nvPr/>
        </p:nvSpPr>
        <p:spPr>
          <a:xfrm>
            <a:off x="255147" y="1968094"/>
            <a:ext cx="2215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Last year nearly </a:t>
            </a:r>
            <a:r>
              <a:rPr lang="en-US" sz="1200" b="1" dirty="0">
                <a:solidFill>
                  <a:schemeClr val="accent5"/>
                </a:solidFill>
              </a:rPr>
              <a:t>3,000,000</a:t>
            </a:r>
            <a:r>
              <a:rPr lang="en-US" sz="1200" dirty="0"/>
              <a:t> NC residents </a:t>
            </a:r>
            <a:r>
              <a:rPr lang="en-US" sz="1200" b="1" dirty="0">
                <a:solidFill>
                  <a:schemeClr val="accent5"/>
                </a:solidFill>
              </a:rPr>
              <a:t>attended</a:t>
            </a:r>
            <a:r>
              <a:rPr lang="en-US" sz="1200" dirty="0"/>
              <a:t> a </a:t>
            </a:r>
            <a:r>
              <a:rPr lang="en-US" sz="1200" b="1" dirty="0">
                <a:solidFill>
                  <a:schemeClr val="accent5"/>
                </a:solidFill>
              </a:rPr>
              <a:t>program</a:t>
            </a:r>
            <a:r>
              <a:rPr lang="en-US" sz="1200" dirty="0"/>
              <a:t> at their library. </a:t>
            </a:r>
            <a:r>
              <a:rPr lang="en-US" sz="1200" b="1" dirty="0">
                <a:solidFill>
                  <a:schemeClr val="accent5"/>
                </a:solidFill>
              </a:rPr>
              <a:t>37,000 </a:t>
            </a:r>
            <a:r>
              <a:rPr lang="en-US" sz="1200" dirty="0"/>
              <a:t>attended a</a:t>
            </a:r>
          </a:p>
        </p:txBody>
      </p:sp>
      <p:pic>
        <p:nvPicPr>
          <p:cNvPr id="337" name="Picture 336"/>
          <p:cNvPicPr>
            <a:picLocks noChangeAspect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2" y="2695057"/>
            <a:ext cx="391399" cy="307879"/>
          </a:xfrm>
          <a:prstGeom prst="rect">
            <a:avLst/>
          </a:prstGeom>
        </p:spPr>
      </p:pic>
      <p:pic>
        <p:nvPicPr>
          <p:cNvPr id="338" name="Picture 337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822" y="2635431"/>
            <a:ext cx="646569" cy="386820"/>
          </a:xfrm>
          <a:prstGeom prst="rect">
            <a:avLst/>
          </a:prstGeom>
        </p:spPr>
      </p:pic>
      <p:cxnSp>
        <p:nvCxnSpPr>
          <p:cNvPr id="339" name="Straight Connector 338"/>
          <p:cNvCxnSpPr/>
          <p:nvPr/>
        </p:nvCxnSpPr>
        <p:spPr>
          <a:xfrm>
            <a:off x="2574734" y="2037285"/>
            <a:ext cx="4822" cy="1074256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>
            <a:off x="4974230" y="2106964"/>
            <a:ext cx="4822" cy="1074256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2" name="TextBox 341"/>
          <p:cNvSpPr txBox="1"/>
          <p:nvPr/>
        </p:nvSpPr>
        <p:spPr>
          <a:xfrm>
            <a:off x="2841711" y="2142563"/>
            <a:ext cx="11068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accent5"/>
                </a:solidFill>
              </a:rPr>
              <a:t>9,000,000</a:t>
            </a:r>
          </a:p>
          <a:p>
            <a:r>
              <a:rPr lang="en-US" sz="1100" dirty="0"/>
              <a:t> uses of library </a:t>
            </a:r>
            <a:r>
              <a:rPr lang="en-US" sz="1100" b="1" dirty="0">
                <a:solidFill>
                  <a:schemeClr val="accent5"/>
                </a:solidFill>
              </a:rPr>
              <a:t>computers</a:t>
            </a:r>
            <a:r>
              <a:rPr lang="en-US" sz="1100" dirty="0"/>
              <a:t> or </a:t>
            </a:r>
            <a:r>
              <a:rPr lang="en-US" sz="1100" b="1" dirty="0">
                <a:solidFill>
                  <a:schemeClr val="accent5"/>
                </a:solidFill>
              </a:rPr>
              <a:t>Wi-Fi</a:t>
            </a:r>
            <a:r>
              <a:rPr lang="en-US" sz="1100" dirty="0"/>
              <a:t> last year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622297" y="2568152"/>
            <a:ext cx="1389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workforce</a:t>
            </a:r>
          </a:p>
          <a:p>
            <a:r>
              <a:rPr lang="en-US" sz="1200" b="1" dirty="0">
                <a:solidFill>
                  <a:schemeClr val="accent5"/>
                </a:solidFill>
              </a:rPr>
              <a:t>development </a:t>
            </a:r>
            <a:r>
              <a:rPr lang="en-US" sz="1200" dirty="0"/>
              <a:t>and</a:t>
            </a:r>
          </a:p>
        </p:txBody>
      </p:sp>
      <p:sp>
        <p:nvSpPr>
          <p:cNvPr id="344" name="TextBox 343"/>
          <p:cNvSpPr txBox="1"/>
          <p:nvPr/>
        </p:nvSpPr>
        <p:spPr>
          <a:xfrm>
            <a:off x="762456" y="2939465"/>
            <a:ext cx="1876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44,000</a:t>
            </a:r>
            <a:r>
              <a:rPr lang="en-US" sz="1200" dirty="0"/>
              <a:t> attended a </a:t>
            </a:r>
            <a:r>
              <a:rPr lang="en-US" sz="1200" b="1" dirty="0">
                <a:solidFill>
                  <a:schemeClr val="accent5"/>
                </a:solidFill>
              </a:rPr>
              <a:t>technology class.</a:t>
            </a:r>
          </a:p>
        </p:txBody>
      </p:sp>
      <p:sp>
        <p:nvSpPr>
          <p:cNvPr id="345" name="TextBox 344"/>
          <p:cNvSpPr txBox="1"/>
          <p:nvPr/>
        </p:nvSpPr>
        <p:spPr>
          <a:xfrm>
            <a:off x="6493783" y="3969331"/>
            <a:ext cx="1177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Decrease in educational programming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772832" y="8868163"/>
            <a:ext cx="4762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launching in January 2017, over 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19,105 items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have been 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borrowed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These materials are made available by the North Carolina Library Directors’ Association, Overdrive, and the State Library with funding from the NC General Assembly.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425231" y="8301027"/>
            <a:ext cx="3207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NC Kids digital library offers access to over 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5,267 </a:t>
            </a:r>
            <a:r>
              <a:rPr 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ebooks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audiobooks, and streaming videos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for kids 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pre-k through 4</a:t>
            </a:r>
            <a:r>
              <a:rPr lang="en-US" sz="1200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grade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200" dirty="0"/>
              <a:t>Since </a:t>
            </a:r>
          </a:p>
        </p:txBody>
      </p:sp>
      <p:sp>
        <p:nvSpPr>
          <p:cNvPr id="350" name="TextBox 349"/>
          <p:cNvSpPr txBox="1"/>
          <p:nvPr/>
        </p:nvSpPr>
        <p:spPr>
          <a:xfrm>
            <a:off x="6493783" y="1762961"/>
            <a:ext cx="2514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they need.</a:t>
            </a:r>
            <a:endParaRPr lang="en-US" sz="24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3" name="TextBox 352"/>
          <p:cNvSpPr txBox="1"/>
          <p:nvPr/>
        </p:nvSpPr>
        <p:spPr>
          <a:xfrm>
            <a:off x="4497931" y="4683410"/>
            <a:ext cx="594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$2.14/capita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7078970" y="5135953"/>
            <a:ext cx="594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$1.41/</a:t>
            </a:r>
          </a:p>
          <a:p>
            <a:r>
              <a:rPr lang="en-US" sz="1200" dirty="0"/>
              <a:t>capita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224241" y="7210970"/>
            <a:ext cx="2896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NC Libraries are working to improve literacy across the state. Last year libraries offered 92,000 free early literacy programs but there is still work to be done. 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02051" y="5232305"/>
            <a:ext cx="57740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chemeClr val="bg2">
                    <a:lumMod val="75000"/>
                  </a:schemeClr>
                </a:solidFill>
                <a:latin typeface="Cooper Black" panose="0208090404030B020404" pitchFamily="18" charset="0"/>
                <a:cs typeface="Aharoni" panose="02010803020104030203" pitchFamily="2" charset="-79"/>
              </a:rPr>
              <a:t>?</a:t>
            </a:r>
          </a:p>
        </p:txBody>
      </p:sp>
      <p:cxnSp>
        <p:nvCxnSpPr>
          <p:cNvPr id="76" name="Straight Connector 75"/>
          <p:cNvCxnSpPr/>
          <p:nvPr/>
        </p:nvCxnSpPr>
        <p:spPr>
          <a:xfrm flipH="1">
            <a:off x="2250985" y="4304371"/>
            <a:ext cx="3804" cy="1741448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4" name="TextBox 363"/>
          <p:cNvSpPr txBox="1"/>
          <p:nvPr/>
        </p:nvSpPr>
        <p:spPr>
          <a:xfrm>
            <a:off x="1310007" y="4074358"/>
            <a:ext cx="924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XXXXXX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library visits</a:t>
            </a:r>
          </a:p>
        </p:txBody>
      </p:sp>
      <p:sp>
        <p:nvSpPr>
          <p:cNvPr id="367" name="TextBox 366"/>
          <p:cNvSpPr txBox="1"/>
          <p:nvPr/>
        </p:nvSpPr>
        <p:spPr>
          <a:xfrm>
            <a:off x="1325713" y="4677044"/>
            <a:ext cx="881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XXXXXXXX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items borrowed</a:t>
            </a:r>
          </a:p>
        </p:txBody>
      </p:sp>
      <p:sp>
        <p:nvSpPr>
          <p:cNvPr id="368" name="TextBox 367"/>
          <p:cNvSpPr txBox="1"/>
          <p:nvPr/>
        </p:nvSpPr>
        <p:spPr>
          <a:xfrm>
            <a:off x="1345355" y="5361847"/>
            <a:ext cx="1221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Over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XXX 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information queries answered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52706" y="3922847"/>
            <a:ext cx="651469" cy="642285"/>
            <a:chOff x="-1567217" y="3802775"/>
            <a:chExt cx="687915" cy="678217"/>
          </a:xfrm>
        </p:grpSpPr>
        <p:sp>
          <p:nvSpPr>
            <p:cNvPr id="77" name="Rectangle 76"/>
            <p:cNvSpPr/>
            <p:nvPr/>
          </p:nvSpPr>
          <p:spPr>
            <a:xfrm>
              <a:off x="-1440155" y="4091751"/>
              <a:ext cx="443413" cy="37508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Isosceles Triangle 85"/>
            <p:cNvSpPr/>
            <p:nvPr/>
          </p:nvSpPr>
          <p:spPr>
            <a:xfrm>
              <a:off x="-1567217" y="3802775"/>
              <a:ext cx="687915" cy="352221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-1335642" y="4307499"/>
              <a:ext cx="112382" cy="1734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9" name="TextBox 368"/>
          <p:cNvSpPr txBox="1"/>
          <p:nvPr/>
        </p:nvSpPr>
        <p:spPr>
          <a:xfrm>
            <a:off x="3109658" y="4007680"/>
            <a:ext cx="1271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programs for the community</a:t>
            </a:r>
          </a:p>
        </p:txBody>
      </p:sp>
      <p:sp>
        <p:nvSpPr>
          <p:cNvPr id="370" name="TextBox 369"/>
          <p:cNvSpPr txBox="1"/>
          <p:nvPr/>
        </p:nvSpPr>
        <p:spPr>
          <a:xfrm>
            <a:off x="3126757" y="4688566"/>
            <a:ext cx="131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XXXXXX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residents attended a program</a:t>
            </a:r>
          </a:p>
        </p:txBody>
      </p:sp>
      <p:sp>
        <p:nvSpPr>
          <p:cNvPr id="371" name="TextBox 370"/>
          <p:cNvSpPr txBox="1"/>
          <p:nvPr/>
        </p:nvSpPr>
        <p:spPr>
          <a:xfrm>
            <a:off x="3142084" y="5454430"/>
            <a:ext cx="1341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uses of library computers and Wi-Fi</a:t>
            </a:r>
          </a:p>
        </p:txBody>
      </p:sp>
      <p:sp>
        <p:nvSpPr>
          <p:cNvPr id="101" name="TextBox 100"/>
          <p:cNvSpPr txBox="1"/>
          <p:nvPr/>
        </p:nvSpPr>
        <p:spPr>
          <a:xfrm rot="16200000">
            <a:off x="4974940" y="5800796"/>
            <a:ext cx="4969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2007</a:t>
            </a:r>
          </a:p>
        </p:txBody>
      </p:sp>
      <p:sp>
        <p:nvSpPr>
          <p:cNvPr id="373" name="TextBox 372"/>
          <p:cNvSpPr txBox="1"/>
          <p:nvPr/>
        </p:nvSpPr>
        <p:spPr>
          <a:xfrm rot="16200000">
            <a:off x="6666960" y="5819199"/>
            <a:ext cx="4969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2017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144897" y="9721906"/>
            <a:ext cx="63887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*Library data is from the FY15/16 Annual Public Library Survey.  Children’s data comes from NC Child.</a:t>
            </a:r>
          </a:p>
        </p:txBody>
      </p:sp>
      <p:grpSp>
        <p:nvGrpSpPr>
          <p:cNvPr id="374" name="Group 373"/>
          <p:cNvGrpSpPr/>
          <p:nvPr/>
        </p:nvGrpSpPr>
        <p:grpSpPr>
          <a:xfrm>
            <a:off x="2183578" y="5591019"/>
            <a:ext cx="649311" cy="678484"/>
            <a:chOff x="5392680" y="2790614"/>
            <a:chExt cx="515907" cy="539086"/>
          </a:xfrm>
        </p:grpSpPr>
        <p:sp>
          <p:nvSpPr>
            <p:cNvPr id="375" name="Arc 374"/>
            <p:cNvSpPr/>
            <p:nvPr/>
          </p:nvSpPr>
          <p:spPr>
            <a:xfrm>
              <a:off x="5392680" y="2790614"/>
              <a:ext cx="515907" cy="539086"/>
            </a:xfrm>
            <a:prstGeom prst="arc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Arc 375"/>
            <p:cNvSpPr/>
            <p:nvPr/>
          </p:nvSpPr>
          <p:spPr>
            <a:xfrm>
              <a:off x="5460030" y="2873608"/>
              <a:ext cx="366668" cy="394710"/>
            </a:xfrm>
            <a:prstGeom prst="arc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Arc 376"/>
            <p:cNvSpPr/>
            <p:nvPr/>
          </p:nvSpPr>
          <p:spPr>
            <a:xfrm rot="21204203">
              <a:off x="5568748" y="2966485"/>
              <a:ext cx="163772" cy="211363"/>
            </a:xfrm>
            <a:prstGeom prst="arc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/>
            <p:cNvSpPr/>
            <p:nvPr/>
          </p:nvSpPr>
          <p:spPr>
            <a:xfrm>
              <a:off x="5620884" y="3023680"/>
              <a:ext cx="48234" cy="5136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81" name="Picture 380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384" y="2460992"/>
            <a:ext cx="879213" cy="516251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727334" y="6453219"/>
            <a:ext cx="351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See below for more icons</a:t>
            </a:r>
          </a:p>
        </p:txBody>
      </p:sp>
    </p:spTree>
    <p:extLst>
      <p:ext uri="{BB962C8B-B14F-4D97-AF65-F5344CB8AC3E}">
        <p14:creationId xmlns:p14="http://schemas.microsoft.com/office/powerpoint/2010/main" val="283821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78847" y="464878"/>
            <a:ext cx="620007" cy="367048"/>
            <a:chOff x="2325834" y="6061803"/>
            <a:chExt cx="620007" cy="367048"/>
          </a:xfrm>
        </p:grpSpPr>
        <p:sp>
          <p:nvSpPr>
            <p:cNvPr id="10" name="Rounded Rectangular Callout 9"/>
            <p:cNvSpPr/>
            <p:nvPr/>
          </p:nvSpPr>
          <p:spPr>
            <a:xfrm>
              <a:off x="2325834" y="6163466"/>
              <a:ext cx="315064" cy="265385"/>
            </a:xfrm>
            <a:prstGeom prst="wedgeRoundRectCallout">
              <a:avLst>
                <a:gd name="adj1" fmla="val 24650"/>
                <a:gd name="adj2" fmla="val 65071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1" name="Rounded Rectangular Callout 10"/>
            <p:cNvSpPr/>
            <p:nvPr/>
          </p:nvSpPr>
          <p:spPr>
            <a:xfrm>
              <a:off x="2669847" y="6061803"/>
              <a:ext cx="275994" cy="351158"/>
            </a:xfrm>
            <a:prstGeom prst="wedgeRoundRectCallout">
              <a:avLst>
                <a:gd name="adj1" fmla="val -20833"/>
                <a:gd name="adj2" fmla="val 57814"/>
                <a:gd name="adj3" fmla="val 16667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56332" y="530139"/>
            <a:ext cx="1555683" cy="2433379"/>
            <a:chOff x="5077802" y="1582851"/>
            <a:chExt cx="1555683" cy="2433379"/>
          </a:xfrm>
        </p:grpSpPr>
        <p:grpSp>
          <p:nvGrpSpPr>
            <p:cNvPr id="13" name="Group 12"/>
            <p:cNvGrpSpPr/>
            <p:nvPr/>
          </p:nvGrpSpPr>
          <p:grpSpPr>
            <a:xfrm rot="18881993">
              <a:off x="5077802" y="1582851"/>
              <a:ext cx="1539981" cy="1539981"/>
              <a:chOff x="5705199" y="3234519"/>
              <a:chExt cx="1539981" cy="1539981"/>
            </a:xfrm>
          </p:grpSpPr>
          <p:sp>
            <p:nvSpPr>
              <p:cNvPr id="59" name="Oval 58"/>
              <p:cNvSpPr/>
              <p:nvPr/>
            </p:nvSpPr>
            <p:spPr>
              <a:xfrm>
                <a:off x="5705199" y="32345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5857599" y="33869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6009999" y="35393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6162399" y="36917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314799" y="38441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6467199" y="39965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6619599" y="41489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771999" y="43013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6924399" y="44537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7076799" y="4606119"/>
                <a:ext cx="168381" cy="16838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093279" y="1804255"/>
              <a:ext cx="1540206" cy="2211975"/>
              <a:chOff x="5077800" y="1804605"/>
              <a:chExt cx="1540206" cy="2211975"/>
            </a:xfrm>
          </p:grpSpPr>
          <p:grpSp>
            <p:nvGrpSpPr>
              <p:cNvPr id="15" name="Group 14"/>
              <p:cNvGrpSpPr/>
              <p:nvPr/>
            </p:nvGrpSpPr>
            <p:grpSpPr>
              <a:xfrm rot="18881993">
                <a:off x="5077801" y="1804605"/>
                <a:ext cx="1539981" cy="1539981"/>
                <a:chOff x="5705199" y="3234519"/>
                <a:chExt cx="1539981" cy="1539981"/>
              </a:xfrm>
            </p:grpSpPr>
            <p:sp>
              <p:nvSpPr>
                <p:cNvPr id="49" name="Oval 48"/>
                <p:cNvSpPr/>
                <p:nvPr/>
              </p:nvSpPr>
              <p:spPr>
                <a:xfrm>
                  <a:off x="5705199" y="3234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>
                  <a:off x="5857599" y="3386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>
                  <a:off x="6009999" y="3539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6162399" y="3691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Oval 52"/>
                <p:cNvSpPr/>
                <p:nvPr/>
              </p:nvSpPr>
              <p:spPr>
                <a:xfrm>
                  <a:off x="6314799" y="3844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6467199" y="3996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6619599" y="4148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Oval 55"/>
                <p:cNvSpPr/>
                <p:nvPr/>
              </p:nvSpPr>
              <p:spPr>
                <a:xfrm>
                  <a:off x="6771999" y="4301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Oval 56"/>
                <p:cNvSpPr/>
                <p:nvPr/>
              </p:nvSpPr>
              <p:spPr>
                <a:xfrm>
                  <a:off x="6924399" y="4453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7076799" y="4606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 rot="18881993">
                <a:off x="5077800" y="2012883"/>
                <a:ext cx="1539981" cy="1539981"/>
                <a:chOff x="5705199" y="3234519"/>
                <a:chExt cx="1539981" cy="1539981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5705199" y="3234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5857599" y="3386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6009999" y="3539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Oval 41"/>
                <p:cNvSpPr/>
                <p:nvPr/>
              </p:nvSpPr>
              <p:spPr>
                <a:xfrm>
                  <a:off x="6162399" y="3691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6314799" y="3844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Oval 43"/>
                <p:cNvSpPr/>
                <p:nvPr/>
              </p:nvSpPr>
              <p:spPr>
                <a:xfrm>
                  <a:off x="6467199" y="3996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6619599" y="4148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>
                  <a:off x="6771999" y="4301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Oval 46"/>
                <p:cNvSpPr/>
                <p:nvPr/>
              </p:nvSpPr>
              <p:spPr>
                <a:xfrm>
                  <a:off x="6924399" y="4453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Oval 47"/>
                <p:cNvSpPr/>
                <p:nvPr/>
              </p:nvSpPr>
              <p:spPr>
                <a:xfrm>
                  <a:off x="7076799" y="4606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 rot="18881993">
                <a:off x="5077800" y="2250968"/>
                <a:ext cx="1539981" cy="1539981"/>
                <a:chOff x="5705199" y="3234519"/>
                <a:chExt cx="1539981" cy="1539981"/>
              </a:xfrm>
            </p:grpSpPr>
            <p:sp>
              <p:nvSpPr>
                <p:cNvPr id="29" name="Oval 28"/>
                <p:cNvSpPr/>
                <p:nvPr/>
              </p:nvSpPr>
              <p:spPr>
                <a:xfrm>
                  <a:off x="5705199" y="3234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5857599" y="3386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6009999" y="3539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Oval 31"/>
                <p:cNvSpPr/>
                <p:nvPr/>
              </p:nvSpPr>
              <p:spPr>
                <a:xfrm>
                  <a:off x="6162399" y="3691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6314799" y="3844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6467199" y="3996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619599" y="4148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771999" y="4301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6924399" y="4453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7076799" y="4606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" name="Group 17"/>
              <p:cNvGrpSpPr/>
              <p:nvPr/>
            </p:nvGrpSpPr>
            <p:grpSpPr>
              <a:xfrm rot="18881993">
                <a:off x="5078025" y="2476599"/>
                <a:ext cx="1539981" cy="1539981"/>
                <a:chOff x="5705199" y="3234519"/>
                <a:chExt cx="1539981" cy="1539981"/>
              </a:xfrm>
            </p:grpSpPr>
            <p:sp>
              <p:nvSpPr>
                <p:cNvPr id="19" name="Oval 18"/>
                <p:cNvSpPr/>
                <p:nvPr/>
              </p:nvSpPr>
              <p:spPr>
                <a:xfrm>
                  <a:off x="5705199" y="3234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Oval 19"/>
                <p:cNvSpPr/>
                <p:nvPr/>
              </p:nvSpPr>
              <p:spPr>
                <a:xfrm>
                  <a:off x="5857599" y="3386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/>
                <p:cNvSpPr/>
                <p:nvPr/>
              </p:nvSpPr>
              <p:spPr>
                <a:xfrm>
                  <a:off x="6009999" y="3539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6162399" y="3691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6314799" y="3844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6467199" y="39965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6619599" y="41489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6771999" y="43013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6924399" y="44537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7076799" y="4606119"/>
                  <a:ext cx="168381" cy="168381"/>
                </a:xfrm>
                <a:prstGeom prst="ellipse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10" name="Group 109"/>
          <p:cNvGrpSpPr/>
          <p:nvPr/>
        </p:nvGrpSpPr>
        <p:grpSpPr>
          <a:xfrm>
            <a:off x="1277746" y="287045"/>
            <a:ext cx="701971" cy="701971"/>
            <a:chOff x="5505450" y="1769035"/>
            <a:chExt cx="783665" cy="783665"/>
          </a:xfrm>
        </p:grpSpPr>
        <p:sp>
          <p:nvSpPr>
            <p:cNvPr id="2" name="Oval 1"/>
            <p:cNvSpPr/>
            <p:nvPr/>
          </p:nvSpPr>
          <p:spPr>
            <a:xfrm>
              <a:off x="5505450" y="1769035"/>
              <a:ext cx="783665" cy="78366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5726621" y="2166989"/>
              <a:ext cx="381000" cy="19050"/>
            </a:xfrm>
            <a:prstGeom prst="straightConnector1">
              <a:avLst/>
            </a:prstGeom>
            <a:ln w="762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2309238" y="357357"/>
            <a:ext cx="681440" cy="638098"/>
            <a:chOff x="4401403" y="3179739"/>
            <a:chExt cx="539087" cy="504799"/>
          </a:xfrm>
        </p:grpSpPr>
        <p:sp>
          <p:nvSpPr>
            <p:cNvPr id="118" name="Rounded Rectangle 117"/>
            <p:cNvSpPr/>
            <p:nvPr/>
          </p:nvSpPr>
          <p:spPr>
            <a:xfrm>
              <a:off x="4401403" y="3179739"/>
              <a:ext cx="539087" cy="41705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4439555" y="3209937"/>
              <a:ext cx="462782" cy="35802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ounded Rectangle 119"/>
            <p:cNvSpPr/>
            <p:nvPr/>
          </p:nvSpPr>
          <p:spPr>
            <a:xfrm>
              <a:off x="4538449" y="3638819"/>
              <a:ext cx="264993" cy="45719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649129" y="3597160"/>
              <a:ext cx="45719" cy="4571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2" name="Picture 121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535" y="467168"/>
            <a:ext cx="646569" cy="386820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961" y="346868"/>
            <a:ext cx="670563" cy="527473"/>
          </a:xfrm>
          <a:prstGeom prst="rect">
            <a:avLst/>
          </a:prstGeom>
        </p:spPr>
      </p:pic>
      <p:sp>
        <p:nvSpPr>
          <p:cNvPr id="124" name="Folded Corner 123"/>
          <p:cNvSpPr/>
          <p:nvPr/>
        </p:nvSpPr>
        <p:spPr>
          <a:xfrm rot="10800000">
            <a:off x="5006044" y="337647"/>
            <a:ext cx="496678" cy="536694"/>
          </a:xfrm>
          <a:prstGeom prst="foldedCorne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5862811" y="292653"/>
            <a:ext cx="591889" cy="591889"/>
            <a:chOff x="4321594" y="1295049"/>
            <a:chExt cx="952790" cy="952790"/>
          </a:xfrm>
        </p:grpSpPr>
        <p:sp>
          <p:nvSpPr>
            <p:cNvPr id="127" name="Oval 126"/>
            <p:cNvSpPr/>
            <p:nvPr/>
          </p:nvSpPr>
          <p:spPr>
            <a:xfrm>
              <a:off x="4321594" y="1295049"/>
              <a:ext cx="952790" cy="95279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Pie 124"/>
            <p:cNvSpPr/>
            <p:nvPr/>
          </p:nvSpPr>
          <p:spPr>
            <a:xfrm>
              <a:off x="4322746" y="1295049"/>
              <a:ext cx="937556" cy="937556"/>
            </a:xfrm>
            <a:prstGeom prst="pi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pic>
        <p:nvPicPr>
          <p:cNvPr id="129" name="Picture 128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607"/>
          <a:stretch/>
        </p:blipFill>
        <p:spPr>
          <a:xfrm>
            <a:off x="3824940" y="1233260"/>
            <a:ext cx="1038112" cy="1014337"/>
          </a:xfrm>
          <a:prstGeom prst="rect">
            <a:avLst/>
          </a:prstGeom>
        </p:spPr>
      </p:pic>
      <p:grpSp>
        <p:nvGrpSpPr>
          <p:cNvPr id="133" name="Group 132"/>
          <p:cNvGrpSpPr/>
          <p:nvPr/>
        </p:nvGrpSpPr>
        <p:grpSpPr>
          <a:xfrm>
            <a:off x="6700535" y="264852"/>
            <a:ext cx="542476" cy="709301"/>
            <a:chOff x="1999670" y="3771900"/>
            <a:chExt cx="1821191" cy="2381250"/>
          </a:xfrm>
        </p:grpSpPr>
        <p:sp>
          <p:nvSpPr>
            <p:cNvPr id="130" name="Rounded Rectangle 129"/>
            <p:cNvSpPr/>
            <p:nvPr/>
          </p:nvSpPr>
          <p:spPr>
            <a:xfrm>
              <a:off x="1999670" y="3771900"/>
              <a:ext cx="1821191" cy="238125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ounded Rectangle 130"/>
            <p:cNvSpPr/>
            <p:nvPr/>
          </p:nvSpPr>
          <p:spPr>
            <a:xfrm>
              <a:off x="2181203" y="3872380"/>
              <a:ext cx="1458122" cy="20895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2847177" y="5981480"/>
              <a:ext cx="126176" cy="1261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2796773" y="1516453"/>
            <a:ext cx="759046" cy="460285"/>
            <a:chOff x="1520394" y="3897106"/>
            <a:chExt cx="1547890" cy="938640"/>
          </a:xfrm>
        </p:grpSpPr>
        <p:sp>
          <p:nvSpPr>
            <p:cNvPr id="135" name="Chord 134"/>
            <p:cNvSpPr/>
            <p:nvPr/>
          </p:nvSpPr>
          <p:spPr>
            <a:xfrm rot="1209090">
              <a:off x="1520394" y="4308239"/>
              <a:ext cx="527507" cy="527507"/>
            </a:xfrm>
            <a:prstGeom prst="chord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Chord 135"/>
            <p:cNvSpPr/>
            <p:nvPr/>
          </p:nvSpPr>
          <p:spPr>
            <a:xfrm rot="12062842">
              <a:off x="2540777" y="4271189"/>
              <a:ext cx="527507" cy="527507"/>
            </a:xfrm>
            <a:prstGeom prst="chord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Arc 137"/>
            <p:cNvSpPr/>
            <p:nvPr/>
          </p:nvSpPr>
          <p:spPr>
            <a:xfrm rot="18167486">
              <a:off x="1853164" y="3897106"/>
              <a:ext cx="913491" cy="913491"/>
            </a:xfrm>
            <a:prstGeom prst="arc">
              <a:avLst>
                <a:gd name="adj1" fmla="val 14175186"/>
                <a:gd name="adj2" fmla="val 3921323"/>
              </a:avLst>
            </a:pr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987640" y="1266560"/>
            <a:ext cx="687915" cy="678217"/>
            <a:chOff x="-1567217" y="3802775"/>
            <a:chExt cx="687915" cy="678217"/>
          </a:xfrm>
        </p:grpSpPr>
        <p:sp>
          <p:nvSpPr>
            <p:cNvPr id="86" name="Rectangle 85"/>
            <p:cNvSpPr/>
            <p:nvPr/>
          </p:nvSpPr>
          <p:spPr>
            <a:xfrm>
              <a:off x="-1440155" y="4091751"/>
              <a:ext cx="443413" cy="37508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Isosceles Triangle 86"/>
            <p:cNvSpPr/>
            <p:nvPr/>
          </p:nvSpPr>
          <p:spPr>
            <a:xfrm>
              <a:off x="-1567217" y="3802775"/>
              <a:ext cx="687915" cy="352221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-1335642" y="4307499"/>
              <a:ext cx="112382" cy="1734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6121606" y="1380466"/>
            <a:ext cx="666187" cy="470061"/>
            <a:chOff x="5147748" y="1985250"/>
            <a:chExt cx="1803515" cy="985668"/>
          </a:xfrm>
        </p:grpSpPr>
        <p:grpSp>
          <p:nvGrpSpPr>
            <p:cNvPr id="90" name="Group 89"/>
            <p:cNvGrpSpPr/>
            <p:nvPr/>
          </p:nvGrpSpPr>
          <p:grpSpPr>
            <a:xfrm>
              <a:off x="5147748" y="2592492"/>
              <a:ext cx="1519206" cy="298254"/>
              <a:chOff x="5147748" y="2592492"/>
              <a:chExt cx="1519206" cy="298254"/>
            </a:xfrm>
          </p:grpSpPr>
          <p:sp>
            <p:nvSpPr>
              <p:cNvPr id="100" name="Rounded Rectangle 99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ounded Rectangle 100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 rot="10800000">
              <a:off x="5308870" y="2321989"/>
              <a:ext cx="1358084" cy="266622"/>
              <a:chOff x="5147748" y="2592492"/>
              <a:chExt cx="1519206" cy="298254"/>
            </a:xfrm>
          </p:grpSpPr>
          <p:sp>
            <p:nvSpPr>
              <p:cNvPr id="98" name="Rounded Rectangle 97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ounded Rectangle 98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 rot="10800000">
              <a:off x="5523884" y="2091446"/>
              <a:ext cx="1130432" cy="221929"/>
              <a:chOff x="5147748" y="2592492"/>
              <a:chExt cx="1519206" cy="298254"/>
            </a:xfrm>
          </p:grpSpPr>
          <p:sp>
            <p:nvSpPr>
              <p:cNvPr id="96" name="Rounded Rectangle 95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ounded Rectangle 96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 rot="4630343">
              <a:off x="6361675" y="2381330"/>
              <a:ext cx="985668" cy="193508"/>
              <a:chOff x="5147748" y="2592492"/>
              <a:chExt cx="1519206" cy="298254"/>
            </a:xfrm>
          </p:grpSpPr>
          <p:sp>
            <p:nvSpPr>
              <p:cNvPr id="94" name="Rounded Rectangle 93"/>
              <p:cNvSpPr/>
              <p:nvPr/>
            </p:nvSpPr>
            <p:spPr>
              <a:xfrm>
                <a:off x="5147748" y="2592492"/>
                <a:ext cx="1519206" cy="298254"/>
              </a:xfrm>
              <a:prstGeom prst="round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ounded Rectangle 94"/>
              <p:cNvSpPr/>
              <p:nvPr/>
            </p:nvSpPr>
            <p:spPr>
              <a:xfrm>
                <a:off x="5197789" y="2654582"/>
                <a:ext cx="1469165" cy="17407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0491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6196</TotalTime>
  <Words>329</Words>
  <Application>Microsoft Office PowerPoint</Application>
  <PresentationFormat>Custom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Aharoni</vt:lpstr>
      <vt:lpstr>Arial</vt:lpstr>
      <vt:lpstr>Calibri</vt:lpstr>
      <vt:lpstr>Calibri Light</vt:lpstr>
      <vt:lpstr>Cooper Black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Amanda</dc:creator>
  <cp:lastModifiedBy>Johnson, Amanda</cp:lastModifiedBy>
  <cp:revision>91</cp:revision>
  <cp:lastPrinted>2017-03-14T18:29:24Z</cp:lastPrinted>
  <dcterms:created xsi:type="dcterms:W3CDTF">2016-03-15T19:23:09Z</dcterms:created>
  <dcterms:modified xsi:type="dcterms:W3CDTF">2017-06-05T18:26:40Z</dcterms:modified>
</cp:coreProperties>
</file>