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11"/>
  </p:notesMasterIdLst>
  <p:sldIdLst>
    <p:sldId id="267" r:id="rId2"/>
    <p:sldId id="269" r:id="rId3"/>
    <p:sldId id="265" r:id="rId4"/>
    <p:sldId id="270" r:id="rId5"/>
    <p:sldId id="271" r:id="rId6"/>
    <p:sldId id="268" r:id="rId7"/>
    <p:sldId id="263" r:id="rId8"/>
    <p:sldId id="264" r:id="rId9"/>
    <p:sldId id="266" r:id="rId10"/>
  </p:sldIdLst>
  <p:sldSz cx="12192000" cy="6858000"/>
  <p:notesSz cx="6858000" cy="9144000"/>
  <p:embeddedFontLst>
    <p:embeddedFont>
      <p:font typeface="Bebas Neue" panose="020B0606020202050201" pitchFamily="34" charset="0"/>
      <p:regular r:id="rId12"/>
    </p:embeddedFont>
    <p:embeddedFont>
      <p:font typeface="Bebas Neue Bold" panose="020B0606020202050201" pitchFamily="34" charset="0"/>
      <p:bold r:id="rId13"/>
    </p:embeddedFont>
    <p:embeddedFont>
      <p:font typeface="Calibri" panose="020F0502020204030204" pitchFamily="34" charset="0"/>
      <p:regular r:id="rId14"/>
      <p:bold r:id="rId15"/>
      <p:italic r:id="rId16"/>
      <p:boldItalic r:id="rId17"/>
    </p:embeddedFont>
    <p:embeddedFont>
      <p:font typeface="Calibri Light" panose="020F0302020204030204" pitchFamily="34" charset="0"/>
      <p:regular r:id="rId18"/>
      <p:italic r:id="rId19"/>
    </p:embeddedFont>
    <p:embeddedFont>
      <p:font typeface="Open Sans Light" panose="020B0306030504020204" pitchFamily="34" charset="0"/>
      <p:regular r:id="rId20"/>
      <p:italic r:id="rId2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54CC"/>
    <a:srgbClr val="FF9933"/>
    <a:srgbClr val="92D050"/>
    <a:srgbClr val="00A1D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76561" autoAdjust="0"/>
  </p:normalViewPr>
  <p:slideViewPr>
    <p:cSldViewPr snapToGrid="0">
      <p:cViewPr varScale="1">
        <p:scale>
          <a:sx n="84" d="100"/>
          <a:sy n="84" d="100"/>
        </p:scale>
        <p:origin x="1572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2.fntdata"/><Relationship Id="rId18" Type="http://schemas.openxmlformats.org/officeDocument/2006/relationships/font" Target="fonts/font7.fntdata"/><Relationship Id="rId3" Type="http://schemas.openxmlformats.org/officeDocument/2006/relationships/slide" Target="slides/slide2.xml"/><Relationship Id="rId21" Type="http://schemas.openxmlformats.org/officeDocument/2006/relationships/font" Target="fonts/font10.fntdata"/><Relationship Id="rId7" Type="http://schemas.openxmlformats.org/officeDocument/2006/relationships/slide" Target="slides/slide6.xml"/><Relationship Id="rId12" Type="http://schemas.openxmlformats.org/officeDocument/2006/relationships/font" Target="fonts/font1.fntdata"/><Relationship Id="rId17" Type="http://schemas.openxmlformats.org/officeDocument/2006/relationships/font" Target="fonts/font6.fntdata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font" Target="fonts/font5.fntdata"/><Relationship Id="rId20" Type="http://schemas.openxmlformats.org/officeDocument/2006/relationships/font" Target="fonts/font9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font" Target="fonts/font4.fntdata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8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3.fntdata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487CA79-1F05-4AA4-994E-F15E3980DC97}" type="datetimeFigureOut">
              <a:rPr lang="en-US" smtClean="0"/>
              <a:t>3/25/2021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C2641B6-7909-4DD2-821F-4B471A7739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2214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Example: 300 members of the Raleigh community are active library card holders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2641B6-7909-4DD2-821F-4B471A7739AB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242592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2641B6-7909-4DD2-821F-4B471A7739AB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381641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2641B6-7909-4DD2-821F-4B471A7739AB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720383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2641B6-7909-4DD2-821F-4B471A7739AB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29062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BA52A9-B641-412E-894A-56AEDC418E6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E041395-126C-4FEF-BF2A-C4423E43E0B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C4BDA05-89DF-4C9E-B024-397B942765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EDD2D-411A-4845-904C-1A05FBE4C5F2}" type="datetimeFigureOut">
              <a:rPr lang="en-US" smtClean="0"/>
              <a:t>3/25/2021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DD7EAF7-149F-4477-B593-A9CC1BDC71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D2B54BB-F2E9-4567-8BDB-88EC197C68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5644182-754B-4199-90C3-2D0F14DA9E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28723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FBD06A-35E1-415C-8C3D-349433ED06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019FA15-D835-4A04-B63B-89CCFADEF10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8E2A2CE-4254-46C4-BFF9-A9D7F74EEE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EDD2D-411A-4845-904C-1A05FBE4C5F2}" type="datetimeFigureOut">
              <a:rPr lang="en-US" smtClean="0"/>
              <a:t>3/25/2021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0396B9E-0EE5-40FD-BBF1-C4C6EA79A6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871459A-28C5-4872-92BF-73EAE199C8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5644182-754B-4199-90C3-2D0F14DA9E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15537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B2C4339-D844-4A2D-B6AF-B30A5649F81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8B253A3-E917-4133-806E-AE96B60D944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5D45101-A284-4AA7-A9BB-91289F5252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EDD2D-411A-4845-904C-1A05FBE4C5F2}" type="datetimeFigureOut">
              <a:rPr lang="en-US" smtClean="0"/>
              <a:t>3/25/2021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2847DF5-9F36-4FFE-BBE9-3835981344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DFFC224-ED37-45D4-80C1-4B71355BA1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5644182-754B-4199-90C3-2D0F14DA9E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0743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95BF6F-4125-4920-94C1-BCD459EA0C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0DB34C-7FAD-4364-8298-FFDEA9062F9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B3FA64E-11D4-4513-9434-5D4DA3B6C4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EDD2D-411A-4845-904C-1A05FBE4C5F2}" type="datetimeFigureOut">
              <a:rPr lang="en-US" smtClean="0"/>
              <a:t>3/25/2021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C4264B-9BC9-48F5-BA2F-E28E001195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74860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37C861-C2DD-4A36-898D-FDC9FFF1AE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B5555FC-F79E-4B56-AD0D-27CFDACE797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0E125E4-DE4C-4517-BEE9-8F47959A0D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EDD2D-411A-4845-904C-1A05FBE4C5F2}" type="datetimeFigureOut">
              <a:rPr lang="en-US" smtClean="0"/>
              <a:t>3/25/2021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2408593-F3B0-4FD9-8AAE-8B6169B9EE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234F586-B6CA-4232-B930-0712E36B40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5644182-754B-4199-90C3-2D0F14DA9E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431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DB04CA-A419-4718-B953-E78EF38A1C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A96A39-0AD9-4418-BA15-2641496401F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B1A84E1-CA5C-4773-9468-7AB21FFA137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1A187DE-B489-481D-9F69-31C308ABE5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EDD2D-411A-4845-904C-1A05FBE4C5F2}" type="datetimeFigureOut">
              <a:rPr lang="en-US" smtClean="0"/>
              <a:t>3/25/2021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3921F88-9006-4CAE-9385-CFEB98938C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D63B82A-3A58-4D71-B0E9-A44D9907F2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5644182-754B-4199-90C3-2D0F14DA9E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1236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A80365-6F6C-4384-8EB2-C95F2D08F4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D8ADF46-ADED-4FF0-83D7-E9287045BA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9E955D4-1BD5-4AB0-ABED-6754E5CB944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64DB086-F339-4811-954A-04A59AE4CD0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177317B-12B5-4641-A8FC-4DBA68A9243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7043E6D-C6E8-49E9-A880-EE109BD292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EDD2D-411A-4845-904C-1A05FBE4C5F2}" type="datetimeFigureOut">
              <a:rPr lang="en-US" smtClean="0"/>
              <a:t>3/25/2021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0300C04-5F4E-485B-A93A-8A953A4459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443B134-8500-4311-A79F-182FA93EBE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5644182-754B-4199-90C3-2D0F14DA9E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43542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C783AD-7851-4AB6-AC9C-F4D51F7AE0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9D68CA-D8FC-4CF9-8DF6-D0F3B41FA7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EDD2D-411A-4845-904C-1A05FBE4C5F2}" type="datetimeFigureOut">
              <a:rPr lang="en-US" smtClean="0"/>
              <a:t>3/25/2021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445C6ED-E88A-42C5-A98C-554164A583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07C85D4-A8EF-4FE9-8920-B9F53FDE95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5644182-754B-4199-90C3-2D0F14DA9E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31295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AFD8B84-FB1D-4EEE-B676-28D3B526EA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EDD2D-411A-4845-904C-1A05FBE4C5F2}" type="datetimeFigureOut">
              <a:rPr lang="en-US" smtClean="0"/>
              <a:t>3/25/2021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8F7C7B7-CAF1-4449-910F-04A48F4EFB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B35A3FF-8F83-4398-AF46-3F87FED631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5644182-754B-4199-90C3-2D0F14DA9E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74402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E0CDD1-5BE0-462A-88EA-771C5DDFC4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99CC5D-0B71-422E-8764-C7A9B2C2EA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0347F88-8190-4B67-B6F3-1258A752673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69C6C94-40C6-4893-89E3-3664D1789A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EDD2D-411A-4845-904C-1A05FBE4C5F2}" type="datetimeFigureOut">
              <a:rPr lang="en-US" smtClean="0"/>
              <a:t>3/25/2021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3468908-6B44-4C8E-A842-D271989CEE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29A76B8-897D-4CFD-ADFC-7885A07F14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5644182-754B-4199-90C3-2D0F14DA9E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57709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584672-B9AB-40C2-B556-98B1602DC6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5B9EE74-1306-4B86-9545-070327A7327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F5F4EC2-1B38-4DC9-926B-505945D9004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090E10A-ED60-452F-BEED-0E6353D391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EDD2D-411A-4845-904C-1A05FBE4C5F2}" type="datetimeFigureOut">
              <a:rPr lang="en-US" smtClean="0"/>
              <a:t>3/25/2021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D8908BE-EAEA-4AEC-92AB-637A758109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DFC0ACD-10D2-4D80-AD77-DD3B2B4FC3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5644182-754B-4199-90C3-2D0F14DA9E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45615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0EECC2D-BC90-441F-AC86-5CD721794E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601310B-9C2D-4BC1-89C1-6D87164898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324089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09CE503-E539-4158-B9BB-ACC241B3B79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0EDD2D-411A-4845-904C-1A05FBE4C5F2}" type="datetimeFigureOut">
              <a:rPr lang="en-US" smtClean="0"/>
              <a:t>3/25/2021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55E6163-807F-403C-A110-9705D9E49BF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62125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70A050-174C-49AE-9990-1659117B1A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Instructions to export for social media: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4F59E4EE-8030-43E8-920C-B75C84464C07}"/>
              </a:ext>
            </a:extLst>
          </p:cNvPr>
          <p:cNvSpPr txBox="1">
            <a:spLocks/>
          </p:cNvSpPr>
          <p:nvPr/>
        </p:nvSpPr>
        <p:spPr>
          <a:xfrm>
            <a:off x="990600" y="1978025"/>
            <a:ext cx="10515600" cy="324089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Ensure all slides are updated before exporting.</a:t>
            </a:r>
          </a:p>
          <a:p>
            <a:r>
              <a:rPr lang="en-US" dirty="0"/>
              <a:t>Choose File &gt; Save As (PC) or File &gt; Export (Mac).</a:t>
            </a:r>
          </a:p>
          <a:p>
            <a:r>
              <a:rPr lang="en-US" dirty="0"/>
              <a:t>Click the drop-down beneath the file name.</a:t>
            </a:r>
          </a:p>
          <a:p>
            <a:r>
              <a:rPr lang="en-US" dirty="0"/>
              <a:t>Select PNG Portable Network Graphics Format.</a:t>
            </a:r>
          </a:p>
          <a:p>
            <a:r>
              <a:rPr lang="en-US" dirty="0"/>
              <a:t>Click Save.</a:t>
            </a:r>
          </a:p>
        </p:txBody>
      </p:sp>
    </p:spTree>
    <p:extLst>
      <p:ext uri="{BB962C8B-B14F-4D97-AF65-F5344CB8AC3E}">
        <p14:creationId xmlns:p14="http://schemas.microsoft.com/office/powerpoint/2010/main" val="4622630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A1D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88355A1-461B-48C9-B16B-EF5361BE6958}"/>
              </a:ext>
            </a:extLst>
          </p:cNvPr>
          <p:cNvSpPr txBox="1"/>
          <p:nvPr/>
        </p:nvSpPr>
        <p:spPr>
          <a:xfrm>
            <a:off x="387096" y="5921512"/>
            <a:ext cx="11140708" cy="5355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80" b="1" dirty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NATIONAL LIBRARY WEEK 2021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D579A46B-A688-46AE-AA8A-4A1D7F576D7B}"/>
              </a:ext>
            </a:extLst>
          </p:cNvPr>
          <p:cNvSpPr txBox="1">
            <a:spLocks/>
          </p:cNvSpPr>
          <p:nvPr/>
        </p:nvSpPr>
        <p:spPr>
          <a:xfrm>
            <a:off x="6095999" y="3526142"/>
            <a:ext cx="9254062" cy="5850077"/>
          </a:xfrm>
          <a:prstGeom prst="rect">
            <a:avLst/>
          </a:prstGeom>
        </p:spPr>
        <p:txBody>
          <a:bodyPr vert="horz" lIns="73152" tIns="36576" rIns="73152" bIns="36576" rtlCol="0">
            <a:normAutofit/>
          </a:bodyPr>
          <a:lstStyle>
            <a:lvl1pPr marL="266708" indent="-266708" algn="l" defTabSz="1066830" rtl="0" eaLnBrk="1" latinLnBrk="0" hangingPunct="1">
              <a:lnSpc>
                <a:spcPct val="90000"/>
              </a:lnSpc>
              <a:spcBef>
                <a:spcPts val="1167"/>
              </a:spcBef>
              <a:buFont typeface="Arial" panose="020B0604020202020204" pitchFamily="34" charset="0"/>
              <a:buChar char="•"/>
              <a:defRPr sz="32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0012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33538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6695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0036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93378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46719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00061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534030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5440"/>
              </a:lnSpc>
              <a:spcBef>
                <a:spcPts val="0"/>
              </a:spcBef>
              <a:buNone/>
            </a:pPr>
            <a:br>
              <a:rPr lang="en-US" sz="5280" dirty="0">
                <a:solidFill>
                  <a:schemeClr val="bg1"/>
                </a:solidFill>
                <a:latin typeface="Bebas Neue Bold" panose="020B0606020202050201" pitchFamily="34" charset="0"/>
              </a:rPr>
            </a:br>
            <a:r>
              <a:rPr lang="en-US" sz="15920" dirty="0">
                <a:solidFill>
                  <a:schemeClr val="bg1"/>
                </a:solidFill>
                <a:latin typeface="Bebas Neue Bold" panose="020B0606020202050201" pitchFamily="34" charset="0"/>
              </a:rPr>
              <a:t>x</a:t>
            </a:r>
            <a:r>
              <a:rPr lang="en-US" sz="7680" dirty="0">
                <a:solidFill>
                  <a:srgbClr val="004D86"/>
                </a:solidFill>
                <a:latin typeface="Bebas Neue Bold" panose="020B0606020202050201" pitchFamily="34" charset="0"/>
              </a:rPr>
              <a:t> </a:t>
            </a:r>
            <a:endParaRPr lang="en-US" sz="7040" dirty="0">
              <a:solidFill>
                <a:srgbClr val="004D86"/>
              </a:solidFill>
              <a:latin typeface="Bebas Neue Bold" panose="020B0606020202050201" pitchFamily="34" charset="0"/>
            </a:endParaRPr>
          </a:p>
          <a:p>
            <a:pPr marL="0" indent="0">
              <a:lnSpc>
                <a:spcPts val="5440"/>
              </a:lnSpc>
              <a:spcBef>
                <a:spcPts val="0"/>
              </a:spcBef>
              <a:buNone/>
            </a:pPr>
            <a:r>
              <a:rPr lang="en-US" sz="5280" dirty="0">
                <a:solidFill>
                  <a:srgbClr val="004D86"/>
                </a:solidFill>
                <a:latin typeface="Bebas Neue Bold" panose="020B0606020202050201" pitchFamily="34" charset="0"/>
              </a:rPr>
              <a:t>LOCATIONS (fy20)</a:t>
            </a:r>
            <a:endParaRPr lang="en-US" sz="3520" dirty="0">
              <a:solidFill>
                <a:srgbClr val="004D86"/>
              </a:solidFill>
              <a:latin typeface="Bebas Neue Bold" panose="020B0606020202050201" pitchFamily="34" charset="0"/>
            </a:endParaRPr>
          </a:p>
        </p:txBody>
      </p:sp>
      <p:pic>
        <p:nvPicPr>
          <p:cNvPr id="18" name="Picture 17" descr="Icon&#10;&#10;Description automatically generated">
            <a:extLst>
              <a:ext uri="{FF2B5EF4-FFF2-40B4-BE49-F238E27FC236}">
                <a16:creationId xmlns:a16="http://schemas.microsoft.com/office/drawing/2014/main" id="{5F6FC366-3B52-4256-9280-3B81F2F2C0C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9495" y="2010240"/>
            <a:ext cx="4442350" cy="4446803"/>
          </a:xfrm>
          <a:prstGeom prst="rect">
            <a:avLst/>
          </a:prstGeom>
        </p:spPr>
      </p:pic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87F51FF1-FCA6-41DF-A205-936AE53F904A}"/>
              </a:ext>
            </a:extLst>
          </p:cNvPr>
          <p:cNvSpPr txBox="1">
            <a:spLocks/>
          </p:cNvSpPr>
          <p:nvPr/>
        </p:nvSpPr>
        <p:spPr>
          <a:xfrm>
            <a:off x="76108" y="1169697"/>
            <a:ext cx="12039785" cy="6581337"/>
          </a:xfrm>
          <a:prstGeom prst="rect">
            <a:avLst/>
          </a:prstGeom>
        </p:spPr>
        <p:txBody>
          <a:bodyPr vert="horz" lIns="82296" tIns="41148" rIns="82296" bIns="41148" rtlCol="0">
            <a:normAutofit/>
          </a:bodyPr>
          <a:lstStyle>
            <a:lvl1pPr marL="266708" indent="-266708" algn="l" defTabSz="1066830" rtl="0" eaLnBrk="1" latinLnBrk="0" hangingPunct="1">
              <a:lnSpc>
                <a:spcPct val="90000"/>
              </a:lnSpc>
              <a:spcBef>
                <a:spcPts val="1167"/>
              </a:spcBef>
              <a:buFont typeface="Arial" panose="020B0604020202020204" pitchFamily="34" charset="0"/>
              <a:buChar char="•"/>
              <a:defRPr sz="32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0012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33538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6695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0036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93378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46719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00061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534030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5200"/>
              </a:lnSpc>
              <a:spcBef>
                <a:spcPts val="0"/>
              </a:spcBef>
              <a:buNone/>
            </a:pPr>
            <a:r>
              <a:rPr lang="en-US" sz="4800" dirty="0">
                <a:solidFill>
                  <a:srgbClr val="004D86"/>
                </a:solidFill>
                <a:latin typeface="Bebas Neue Bold" panose="020B0606020202050201" pitchFamily="34" charset="0"/>
              </a:rPr>
              <a:t>(library name) </a:t>
            </a:r>
            <a:r>
              <a:rPr lang="en-US" sz="4800" dirty="0">
                <a:solidFill>
                  <a:schemeClr val="bg1"/>
                </a:solidFill>
                <a:latin typeface="Bebas Neue Bold" panose="020B0606020202050201" pitchFamily="34" charset="0"/>
              </a:rPr>
              <a:t>currently provides </a:t>
            </a:r>
          </a:p>
          <a:p>
            <a:pPr marL="0" indent="0" algn="ctr">
              <a:lnSpc>
                <a:spcPts val="5200"/>
              </a:lnSpc>
              <a:spcBef>
                <a:spcPts val="0"/>
              </a:spcBef>
              <a:buNone/>
            </a:pPr>
            <a:r>
              <a:rPr lang="en-US" sz="4800" dirty="0">
                <a:solidFill>
                  <a:schemeClr val="bg1"/>
                </a:solidFill>
                <a:latin typeface="Bebas Neue Bold" panose="020B0606020202050201" pitchFamily="34" charset="0"/>
              </a:rPr>
              <a:t>library services through</a:t>
            </a:r>
            <a:endParaRPr lang="en-US" sz="3200" dirty="0">
              <a:solidFill>
                <a:schemeClr val="bg1"/>
              </a:solidFill>
              <a:latin typeface="Bebas Neue Bold" panose="020B0606020202050201" pitchFamily="34" charset="0"/>
            </a:endParaRPr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664BE354-0379-4FE1-92AB-3DB59BB66405}"/>
              </a:ext>
            </a:extLst>
          </p:cNvPr>
          <p:cNvSpPr txBox="1">
            <a:spLocks/>
          </p:cNvSpPr>
          <p:nvPr/>
        </p:nvSpPr>
        <p:spPr>
          <a:xfrm>
            <a:off x="2598856" y="134689"/>
            <a:ext cx="6994288" cy="17662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66708" indent="-266708" algn="l" defTabSz="1066830" rtl="0" eaLnBrk="1" latinLnBrk="0" hangingPunct="1">
              <a:lnSpc>
                <a:spcPct val="90000"/>
              </a:lnSpc>
              <a:spcBef>
                <a:spcPts val="1167"/>
              </a:spcBef>
              <a:buFont typeface="Arial" panose="020B0604020202020204" pitchFamily="34" charset="0"/>
              <a:buChar char="•"/>
              <a:defRPr sz="32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0012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33538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6695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0036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93378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46719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00061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534030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62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3200" dirty="0">
                <a:solidFill>
                  <a:schemeClr val="bg1"/>
                </a:solidFill>
                <a:latin typeface="Bebas Neue Bold" panose="020B0606020202050201" pitchFamily="34" charset="0"/>
              </a:rPr>
              <a:t>-(library name) BY THE NUMBER-</a:t>
            </a:r>
            <a:endParaRPr lang="en-US" sz="2000" dirty="0">
              <a:solidFill>
                <a:schemeClr val="bg1"/>
              </a:solidFill>
              <a:latin typeface="Bebas Neue Bold" panose="020B0606020202050201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23946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A1D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DC6A67C3-E606-4C08-A373-2640672D21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10532" y="4097624"/>
            <a:ext cx="9370936" cy="3404678"/>
          </a:xfrm>
        </p:spPr>
        <p:txBody>
          <a:bodyPr>
            <a:normAutofit/>
          </a:bodyPr>
          <a:lstStyle/>
          <a:p>
            <a:pPr marL="0" indent="0" algn="ctr">
              <a:lnSpc>
                <a:spcPts val="5920"/>
              </a:lnSpc>
              <a:spcBef>
                <a:spcPts val="0"/>
              </a:spcBef>
              <a:buNone/>
            </a:pPr>
            <a:r>
              <a:rPr lang="en-US" sz="7040" dirty="0">
                <a:solidFill>
                  <a:schemeClr val="bg1"/>
                </a:solidFill>
                <a:latin typeface="Bebas Neue Bold" panose="020B0606020202050201" pitchFamily="34" charset="0"/>
              </a:rPr>
              <a:t>Of the (name) community</a:t>
            </a:r>
            <a:br>
              <a:rPr lang="en-US" sz="3840" dirty="0">
                <a:solidFill>
                  <a:schemeClr val="bg1"/>
                </a:solidFill>
                <a:latin typeface="Bebas Neue Bold" panose="020B0606020202050201" pitchFamily="34" charset="0"/>
              </a:rPr>
            </a:br>
            <a:r>
              <a:rPr lang="en-US" sz="5280" dirty="0">
                <a:solidFill>
                  <a:srgbClr val="004D86"/>
                </a:solidFill>
                <a:latin typeface="Bebas Neue Bold" panose="020B0606020202050201" pitchFamily="34" charset="0"/>
              </a:rPr>
              <a:t>ARE Active Library Card Holders</a:t>
            </a:r>
            <a:endParaRPr lang="en-US" sz="3520" dirty="0">
              <a:solidFill>
                <a:srgbClr val="004D86"/>
              </a:solidFill>
              <a:latin typeface="Bebas Neue Bold" panose="020B0606020202050201" pitchFamily="34" charset="0"/>
            </a:endParaRPr>
          </a:p>
        </p:txBody>
      </p:sp>
      <p:pic>
        <p:nvPicPr>
          <p:cNvPr id="5" name="Picture 4" descr="Icon&#10;&#10;Description automatically generated">
            <a:extLst>
              <a:ext uri="{FF2B5EF4-FFF2-40B4-BE49-F238E27FC236}">
                <a16:creationId xmlns:a16="http://schemas.microsoft.com/office/drawing/2014/main" id="{9417CED3-7987-4466-9379-38CB08F3076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3339" y="745477"/>
            <a:ext cx="3841714" cy="3845559"/>
          </a:xfrm>
          <a:prstGeom prst="rect">
            <a:avLst/>
          </a:prstGeom>
        </p:spPr>
      </p:pic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E1D38A77-CB26-4F8A-9AA7-C66D9108984D}"/>
              </a:ext>
            </a:extLst>
          </p:cNvPr>
          <p:cNvSpPr txBox="1">
            <a:spLocks/>
          </p:cNvSpPr>
          <p:nvPr/>
        </p:nvSpPr>
        <p:spPr>
          <a:xfrm>
            <a:off x="3152707" y="1366851"/>
            <a:ext cx="9814560" cy="4061249"/>
          </a:xfrm>
          <a:prstGeom prst="rect">
            <a:avLst/>
          </a:prstGeom>
        </p:spPr>
        <p:txBody>
          <a:bodyPr vert="horz" lIns="73152" tIns="36576" rIns="73152" bIns="36576" rtlCol="0">
            <a:normAutofit/>
          </a:bodyPr>
          <a:lstStyle>
            <a:lvl1pPr marL="266708" indent="-266708" algn="l" defTabSz="1066830" rtl="0" eaLnBrk="1" latinLnBrk="0" hangingPunct="1">
              <a:lnSpc>
                <a:spcPct val="90000"/>
              </a:lnSpc>
              <a:spcBef>
                <a:spcPts val="1167"/>
              </a:spcBef>
              <a:buFont typeface="Arial" panose="020B0604020202020204" pitchFamily="34" charset="0"/>
              <a:buChar char="•"/>
              <a:defRPr sz="32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0012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33538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6695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0036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93378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46719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00061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534030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2400" dirty="0">
                <a:solidFill>
                  <a:schemeClr val="bg1"/>
                </a:solidFill>
                <a:latin typeface="Bebas Neue Bold" panose="020B0606020202050201" pitchFamily="34" charset="0"/>
              </a:rPr>
              <a:t>xx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689CCB1-ECC4-41B1-B084-1B1EFD7CECF9}"/>
              </a:ext>
            </a:extLst>
          </p:cNvPr>
          <p:cNvSpPr txBox="1"/>
          <p:nvPr/>
        </p:nvSpPr>
        <p:spPr>
          <a:xfrm>
            <a:off x="387096" y="5921512"/>
            <a:ext cx="11140708" cy="5355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80" b="1" dirty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NATIONAL LIBRARY WEEK 2021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5BE4969E-81B8-4508-9EAD-0FB20A55D3AF}"/>
              </a:ext>
            </a:extLst>
          </p:cNvPr>
          <p:cNvSpPr txBox="1">
            <a:spLocks/>
          </p:cNvSpPr>
          <p:nvPr/>
        </p:nvSpPr>
        <p:spPr>
          <a:xfrm>
            <a:off x="2598856" y="400957"/>
            <a:ext cx="6994288" cy="17662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66708" indent="-266708" algn="l" defTabSz="1066830" rtl="0" eaLnBrk="1" latinLnBrk="0" hangingPunct="1">
              <a:lnSpc>
                <a:spcPct val="90000"/>
              </a:lnSpc>
              <a:spcBef>
                <a:spcPts val="1167"/>
              </a:spcBef>
              <a:buFont typeface="Arial" panose="020B0604020202020204" pitchFamily="34" charset="0"/>
              <a:buChar char="•"/>
              <a:defRPr sz="32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0012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33538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6695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0036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93378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46719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00061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534030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62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4000" dirty="0">
                <a:solidFill>
                  <a:schemeClr val="bg1"/>
                </a:solidFill>
                <a:latin typeface="Bebas Neue Bold" panose="020B0606020202050201" pitchFamily="34" charset="0"/>
              </a:rPr>
              <a:t>-(library name) BY THE NUMBER-</a:t>
            </a:r>
          </a:p>
        </p:txBody>
      </p:sp>
    </p:spTree>
    <p:extLst>
      <p:ext uri="{BB962C8B-B14F-4D97-AF65-F5344CB8AC3E}">
        <p14:creationId xmlns:p14="http://schemas.microsoft.com/office/powerpoint/2010/main" val="2930978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A1D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92288F6E-E3CE-4CBD-AF96-CDAB3F4A9D68}"/>
              </a:ext>
            </a:extLst>
          </p:cNvPr>
          <p:cNvSpPr txBox="1">
            <a:spLocks/>
          </p:cNvSpPr>
          <p:nvPr/>
        </p:nvSpPr>
        <p:spPr>
          <a:xfrm>
            <a:off x="4688091" y="3534194"/>
            <a:ext cx="6684264" cy="2833439"/>
          </a:xfrm>
          <a:prstGeom prst="rect">
            <a:avLst/>
          </a:prstGeom>
        </p:spPr>
        <p:txBody>
          <a:bodyPr vert="horz" lIns="73152" tIns="36576" rIns="73152" bIns="36576" rtlCol="0">
            <a:normAutofit/>
          </a:bodyPr>
          <a:lstStyle>
            <a:lvl1pPr marL="266708" indent="-266708" algn="l" defTabSz="1066830" rtl="0" eaLnBrk="1" latinLnBrk="0" hangingPunct="1">
              <a:lnSpc>
                <a:spcPct val="90000"/>
              </a:lnSpc>
              <a:spcBef>
                <a:spcPts val="1167"/>
              </a:spcBef>
              <a:buFont typeface="Arial" panose="020B0604020202020204" pitchFamily="34" charset="0"/>
              <a:buChar char="•"/>
              <a:defRPr sz="32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0012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33538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6695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0036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93378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46719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00061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534030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4960"/>
              </a:lnSpc>
              <a:spcBef>
                <a:spcPts val="0"/>
              </a:spcBef>
              <a:buNone/>
            </a:pPr>
            <a:r>
              <a:rPr lang="en-US" sz="5280" dirty="0">
                <a:solidFill>
                  <a:schemeClr val="bg1"/>
                </a:solidFill>
                <a:latin typeface="Bebas Neue Bold" panose="020B0606020202050201" pitchFamily="34" charset="0"/>
              </a:rPr>
              <a:t>pre-covid </a:t>
            </a:r>
            <a:r>
              <a:rPr lang="en-US" sz="5280" dirty="0">
                <a:solidFill>
                  <a:srgbClr val="004D86"/>
                </a:solidFill>
                <a:latin typeface="Bebas Neue Bold" panose="020B0606020202050201" pitchFamily="34" charset="0"/>
              </a:rPr>
              <a:t>annual visits to (library name) (fy19)</a:t>
            </a:r>
            <a:endParaRPr lang="en-US" sz="3520" dirty="0">
              <a:solidFill>
                <a:srgbClr val="004D86"/>
              </a:solidFill>
              <a:latin typeface="Bebas Neue Bold" panose="020B0606020202050201" pitchFamily="34" charset="0"/>
            </a:endParaRP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9E57387A-4F9A-470D-9D2C-AECB1F1BC173}"/>
              </a:ext>
            </a:extLst>
          </p:cNvPr>
          <p:cNvSpPr txBox="1">
            <a:spLocks/>
          </p:cNvSpPr>
          <p:nvPr/>
        </p:nvSpPr>
        <p:spPr>
          <a:xfrm>
            <a:off x="4613155" y="2025874"/>
            <a:ext cx="6759201" cy="5850077"/>
          </a:xfrm>
          <a:prstGeom prst="rect">
            <a:avLst/>
          </a:prstGeom>
        </p:spPr>
        <p:txBody>
          <a:bodyPr vert="horz" lIns="73152" tIns="36576" rIns="73152" bIns="36576" rtlCol="0">
            <a:normAutofit/>
          </a:bodyPr>
          <a:lstStyle>
            <a:lvl1pPr marL="266708" indent="-266708" algn="l" defTabSz="1066830" rtl="0" eaLnBrk="1" latinLnBrk="0" hangingPunct="1">
              <a:lnSpc>
                <a:spcPct val="90000"/>
              </a:lnSpc>
              <a:spcBef>
                <a:spcPts val="1167"/>
              </a:spcBef>
              <a:buFont typeface="Arial" panose="020B0604020202020204" pitchFamily="34" charset="0"/>
              <a:buChar char="•"/>
              <a:defRPr sz="32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0012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33538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6695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0036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93378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46719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00061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534030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5440"/>
              </a:lnSpc>
              <a:spcBef>
                <a:spcPts val="0"/>
              </a:spcBef>
              <a:buNone/>
            </a:pPr>
            <a:br>
              <a:rPr lang="en-US" sz="5280" dirty="0">
                <a:solidFill>
                  <a:schemeClr val="bg1"/>
                </a:solidFill>
                <a:latin typeface="Bebas Neue Bold" panose="020B0606020202050201" pitchFamily="34" charset="0"/>
              </a:rPr>
            </a:br>
            <a:r>
              <a:rPr lang="en-US" sz="15920" dirty="0">
                <a:solidFill>
                  <a:schemeClr val="bg1"/>
                </a:solidFill>
                <a:latin typeface="Bebas Neue Bold" panose="020B0606020202050201" pitchFamily="34" charset="0"/>
              </a:rPr>
              <a:t>xx</a:t>
            </a:r>
            <a:endParaRPr lang="en-US" sz="3520" dirty="0">
              <a:solidFill>
                <a:srgbClr val="004D86"/>
              </a:solidFill>
              <a:latin typeface="Bebas Neue Bold" panose="020B0606020202050201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CF0A28F-B61E-4773-92FA-9E358AB65156}"/>
              </a:ext>
            </a:extLst>
          </p:cNvPr>
          <p:cNvSpPr txBox="1"/>
          <p:nvPr/>
        </p:nvSpPr>
        <p:spPr>
          <a:xfrm>
            <a:off x="387096" y="5921512"/>
            <a:ext cx="11140708" cy="5355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80" b="1" dirty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NATIONAL LIBRARY WEEK 2021</a:t>
            </a:r>
          </a:p>
        </p:txBody>
      </p:sp>
      <p:pic>
        <p:nvPicPr>
          <p:cNvPr id="9" name="Picture 8" descr="Icon&#10;&#10;Description automatically generated">
            <a:extLst>
              <a:ext uri="{FF2B5EF4-FFF2-40B4-BE49-F238E27FC236}">
                <a16:creationId xmlns:a16="http://schemas.microsoft.com/office/drawing/2014/main" id="{CD977A5C-3535-4B29-9445-AA833C2FBF9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697" y="839579"/>
            <a:ext cx="4452975" cy="4457433"/>
          </a:xfrm>
          <a:prstGeom prst="rect">
            <a:avLst/>
          </a:prstGeom>
        </p:spPr>
      </p:pic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7CAD1885-6E96-46F8-8915-2BEDDE93128B}"/>
              </a:ext>
            </a:extLst>
          </p:cNvPr>
          <p:cNvSpPr txBox="1">
            <a:spLocks/>
          </p:cNvSpPr>
          <p:nvPr/>
        </p:nvSpPr>
        <p:spPr>
          <a:xfrm>
            <a:off x="6523130" y="2734519"/>
            <a:ext cx="6684264" cy="1003630"/>
          </a:xfrm>
          <a:prstGeom prst="rect">
            <a:avLst/>
          </a:prstGeom>
        </p:spPr>
        <p:txBody>
          <a:bodyPr vert="horz" lIns="73152" tIns="36576" rIns="73152" bIns="36576" rtlCol="0">
            <a:normAutofit/>
          </a:bodyPr>
          <a:lstStyle>
            <a:lvl1pPr marL="266708" indent="-266708" algn="l" defTabSz="1066830" rtl="0" eaLnBrk="1" latinLnBrk="0" hangingPunct="1">
              <a:lnSpc>
                <a:spcPct val="90000"/>
              </a:lnSpc>
              <a:spcBef>
                <a:spcPts val="1167"/>
              </a:spcBef>
              <a:buFont typeface="Arial" panose="020B0604020202020204" pitchFamily="34" charset="0"/>
              <a:buChar char="•"/>
              <a:defRPr sz="32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0012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33538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6695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0036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93378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46719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00061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534030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4960"/>
              </a:lnSpc>
              <a:spcBef>
                <a:spcPts val="0"/>
              </a:spcBef>
              <a:buNone/>
            </a:pPr>
            <a:r>
              <a:rPr lang="en-US" sz="9600" dirty="0">
                <a:solidFill>
                  <a:schemeClr val="bg1"/>
                </a:solidFill>
                <a:latin typeface="Bebas Neue Bold" panose="020B0606020202050201" pitchFamily="34" charset="0"/>
              </a:rPr>
              <a:t>thousand</a:t>
            </a:r>
            <a:endParaRPr lang="en-US" sz="4800" dirty="0">
              <a:solidFill>
                <a:srgbClr val="004D86"/>
              </a:solidFill>
              <a:latin typeface="Bebas Neue Bold" panose="020B0606020202050201" pitchFamily="34" charset="0"/>
            </a:endParaRP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B172EA8B-92D8-4D8C-B5F8-7D2B83240C89}"/>
              </a:ext>
            </a:extLst>
          </p:cNvPr>
          <p:cNvSpPr txBox="1">
            <a:spLocks/>
          </p:cNvSpPr>
          <p:nvPr/>
        </p:nvSpPr>
        <p:spPr>
          <a:xfrm>
            <a:off x="2598856" y="586637"/>
            <a:ext cx="6994288" cy="17662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66708" indent="-266708" algn="l" defTabSz="1066830" rtl="0" eaLnBrk="1" latinLnBrk="0" hangingPunct="1">
              <a:lnSpc>
                <a:spcPct val="90000"/>
              </a:lnSpc>
              <a:spcBef>
                <a:spcPts val="1167"/>
              </a:spcBef>
              <a:buFont typeface="Arial" panose="020B0604020202020204" pitchFamily="34" charset="0"/>
              <a:buChar char="•"/>
              <a:defRPr sz="32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0012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33538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6695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0036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93378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46719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00061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534030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62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4000" dirty="0">
                <a:solidFill>
                  <a:schemeClr val="bg1"/>
                </a:solidFill>
                <a:latin typeface="Bebas Neue Bold" panose="020B0606020202050201" pitchFamily="34" charset="0"/>
              </a:rPr>
              <a:t>-(library name) BY THE NUMBER-</a:t>
            </a:r>
          </a:p>
        </p:txBody>
      </p:sp>
    </p:spTree>
    <p:extLst>
      <p:ext uri="{BB962C8B-B14F-4D97-AF65-F5344CB8AC3E}">
        <p14:creationId xmlns:p14="http://schemas.microsoft.com/office/powerpoint/2010/main" val="39156096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3E1DE97C-BB4C-421F-9D27-9092370E6AFA}"/>
              </a:ext>
            </a:extLst>
          </p:cNvPr>
          <p:cNvSpPr txBox="1">
            <a:spLocks/>
          </p:cNvSpPr>
          <p:nvPr/>
        </p:nvSpPr>
        <p:spPr>
          <a:xfrm>
            <a:off x="955414" y="1129147"/>
            <a:ext cx="10281172" cy="2833439"/>
          </a:xfrm>
          <a:prstGeom prst="rect">
            <a:avLst/>
          </a:prstGeom>
        </p:spPr>
        <p:txBody>
          <a:bodyPr vert="horz" lIns="73152" tIns="36576" rIns="73152" bIns="36576" rtlCol="0">
            <a:normAutofit/>
          </a:bodyPr>
          <a:lstStyle>
            <a:lvl1pPr marL="266708" indent="-266708" algn="l" defTabSz="1066830" rtl="0" eaLnBrk="1" latinLnBrk="0" hangingPunct="1">
              <a:lnSpc>
                <a:spcPct val="90000"/>
              </a:lnSpc>
              <a:spcBef>
                <a:spcPts val="1167"/>
              </a:spcBef>
              <a:buFont typeface="Arial" panose="020B0604020202020204" pitchFamily="34" charset="0"/>
              <a:buChar char="•"/>
              <a:defRPr sz="32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0012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33538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6695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0036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93378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46719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00061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534030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4960"/>
              </a:lnSpc>
              <a:spcBef>
                <a:spcPts val="0"/>
              </a:spcBef>
              <a:buNone/>
            </a:pPr>
            <a:r>
              <a:rPr lang="en-US" sz="4400" dirty="0">
                <a:solidFill>
                  <a:schemeClr val="bg1"/>
                </a:solidFill>
                <a:latin typeface="Bebas Neue Bold" panose="020B0606020202050201" pitchFamily="34" charset="0"/>
              </a:rPr>
              <a:t>(library name) employed</a:t>
            </a:r>
            <a:endParaRPr lang="en-US" sz="3200" dirty="0">
              <a:solidFill>
                <a:schemeClr val="bg1"/>
              </a:solidFill>
              <a:latin typeface="Bebas Neue Bold" panose="020B0606020202050201" pitchFamily="34" charset="0"/>
            </a:endParaRP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B1E91C5A-45A4-4EE3-9806-318F28E136A6}"/>
              </a:ext>
            </a:extLst>
          </p:cNvPr>
          <p:cNvSpPr txBox="1">
            <a:spLocks/>
          </p:cNvSpPr>
          <p:nvPr/>
        </p:nvSpPr>
        <p:spPr>
          <a:xfrm>
            <a:off x="1095064" y="4486938"/>
            <a:ext cx="10001872" cy="3404678"/>
          </a:xfrm>
          <a:prstGeom prst="rect">
            <a:avLst/>
          </a:prstGeom>
        </p:spPr>
        <p:txBody>
          <a:bodyPr vert="horz" lIns="73152" tIns="36576" rIns="73152" bIns="36576" rtlCol="0">
            <a:normAutofit/>
          </a:bodyPr>
          <a:lstStyle>
            <a:lvl1pPr marL="0" indent="0" algn="ctr" defTabSz="1066830" rtl="0" eaLnBrk="1" latinLnBrk="0" hangingPunct="1">
              <a:lnSpc>
                <a:spcPct val="90000"/>
              </a:lnSpc>
              <a:spcBef>
                <a:spcPts val="1167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33415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2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66830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46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33661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667076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00491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33907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67322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5100"/>
              </a:lnSpc>
              <a:spcBef>
                <a:spcPts val="0"/>
              </a:spcBef>
            </a:pPr>
            <a:r>
              <a:rPr lang="en-US" sz="5760" dirty="0">
                <a:solidFill>
                  <a:schemeClr val="bg1"/>
                </a:solidFill>
                <a:latin typeface="Bebas Neue Bold" panose="020B0606020202050201" pitchFamily="34" charset="0"/>
              </a:rPr>
              <a:t>Full-time Equivalent staff members, </a:t>
            </a:r>
            <a:r>
              <a:rPr lang="en-US" sz="4800" dirty="0">
                <a:solidFill>
                  <a:srgbClr val="4D771F"/>
                </a:solidFill>
                <a:latin typeface="Bebas Neue Bold" panose="020B0606020202050201" pitchFamily="34" charset="0"/>
              </a:rPr>
              <a:t>including x professional librarians</a:t>
            </a:r>
          </a:p>
          <a:p>
            <a:pPr>
              <a:lnSpc>
                <a:spcPts val="5920"/>
              </a:lnSpc>
              <a:spcBef>
                <a:spcPts val="0"/>
              </a:spcBef>
            </a:pPr>
            <a:endParaRPr lang="en-US" sz="3520" dirty="0">
              <a:solidFill>
                <a:srgbClr val="004D86"/>
              </a:solidFill>
              <a:latin typeface="Bebas Neue Bold" panose="020B0606020202050201" pitchFamily="34" charset="0"/>
            </a:endParaRP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16E0B7D2-C05A-4E9C-9FE5-E2BC942148CC}"/>
              </a:ext>
            </a:extLst>
          </p:cNvPr>
          <p:cNvSpPr txBox="1">
            <a:spLocks/>
          </p:cNvSpPr>
          <p:nvPr/>
        </p:nvSpPr>
        <p:spPr>
          <a:xfrm>
            <a:off x="3731763" y="3497580"/>
            <a:ext cx="7365172" cy="2312395"/>
          </a:xfrm>
          <a:prstGeom prst="rect">
            <a:avLst/>
          </a:prstGeom>
        </p:spPr>
        <p:txBody>
          <a:bodyPr vert="horz" lIns="73152" tIns="36576" rIns="73152" bIns="36576" rtlCol="0">
            <a:normAutofit/>
          </a:bodyPr>
          <a:lstStyle>
            <a:lvl1pPr marL="0" indent="0" algn="ctr" defTabSz="1066830" rtl="0" eaLnBrk="1" latinLnBrk="0" hangingPunct="1">
              <a:lnSpc>
                <a:spcPct val="90000"/>
              </a:lnSpc>
              <a:spcBef>
                <a:spcPts val="1167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33415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2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66830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46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33661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667076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00491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33907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67322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5920"/>
              </a:lnSpc>
              <a:spcBef>
                <a:spcPts val="0"/>
              </a:spcBef>
            </a:pPr>
            <a:r>
              <a:rPr lang="en-US" sz="22960" dirty="0">
                <a:solidFill>
                  <a:schemeClr val="bg1"/>
                </a:solidFill>
                <a:latin typeface="Bebas Neue Bold" panose="020B0606020202050201" pitchFamily="34" charset="0"/>
              </a:rPr>
              <a:t>xx</a:t>
            </a:r>
            <a:endParaRPr lang="en-US" sz="9200" dirty="0">
              <a:solidFill>
                <a:srgbClr val="004D86"/>
              </a:solidFill>
              <a:latin typeface="Bebas Neue Bold" panose="020B0606020202050201" pitchFamily="34" charset="0"/>
            </a:endParaRPr>
          </a:p>
        </p:txBody>
      </p:sp>
      <p:pic>
        <p:nvPicPr>
          <p:cNvPr id="9" name="Picture 8" descr="Logo&#10;&#10;Description automatically generated">
            <a:extLst>
              <a:ext uri="{FF2B5EF4-FFF2-40B4-BE49-F238E27FC236}">
                <a16:creationId xmlns:a16="http://schemas.microsoft.com/office/drawing/2014/main" id="{53863842-E8BB-4BFD-80CE-7DDA46E088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9808" y="1543710"/>
            <a:ext cx="3245030" cy="3248278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2378D00B-0BB1-4448-A45E-D9A050050B7C}"/>
              </a:ext>
            </a:extLst>
          </p:cNvPr>
          <p:cNvSpPr txBox="1"/>
          <p:nvPr/>
        </p:nvSpPr>
        <p:spPr>
          <a:xfrm>
            <a:off x="387096" y="5921512"/>
            <a:ext cx="11140708" cy="5355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80" b="1" dirty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NATIONAL LIBRARY WEEK 2021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3FD43312-8892-49D3-BED6-9F27F8E31C6F}"/>
              </a:ext>
            </a:extLst>
          </p:cNvPr>
          <p:cNvSpPr txBox="1">
            <a:spLocks/>
          </p:cNvSpPr>
          <p:nvPr/>
        </p:nvSpPr>
        <p:spPr>
          <a:xfrm>
            <a:off x="2598856" y="214836"/>
            <a:ext cx="6994288" cy="17662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66708" indent="-266708" algn="l" defTabSz="1066830" rtl="0" eaLnBrk="1" latinLnBrk="0" hangingPunct="1">
              <a:lnSpc>
                <a:spcPct val="90000"/>
              </a:lnSpc>
              <a:spcBef>
                <a:spcPts val="1167"/>
              </a:spcBef>
              <a:buFont typeface="Arial" panose="020B0604020202020204" pitchFamily="34" charset="0"/>
              <a:buChar char="•"/>
              <a:defRPr sz="32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0012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33538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6695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0036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93378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46719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00061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534030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62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3200" dirty="0">
                <a:solidFill>
                  <a:schemeClr val="bg1"/>
                </a:solidFill>
                <a:latin typeface="Bebas Neue Bold" panose="020B0606020202050201" pitchFamily="34" charset="0"/>
              </a:rPr>
              <a:t>-(library name) BY THE NUMBER-</a:t>
            </a:r>
          </a:p>
        </p:txBody>
      </p:sp>
    </p:spTree>
    <p:extLst>
      <p:ext uri="{BB962C8B-B14F-4D97-AF65-F5344CB8AC3E}">
        <p14:creationId xmlns:p14="http://schemas.microsoft.com/office/powerpoint/2010/main" val="2624129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9F6865E1-9680-4C07-AB97-B0F65EC8A1F0}"/>
              </a:ext>
            </a:extLst>
          </p:cNvPr>
          <p:cNvCxnSpPr/>
          <p:nvPr/>
        </p:nvCxnSpPr>
        <p:spPr>
          <a:xfrm>
            <a:off x="6096000" y="2341010"/>
            <a:ext cx="0" cy="3264408"/>
          </a:xfrm>
          <a:prstGeom prst="line">
            <a:avLst/>
          </a:prstGeom>
          <a:ln w="28575">
            <a:solidFill>
              <a:schemeClr val="bg1">
                <a:alpha val="6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82464B4E-DCCF-4B26-A148-A8E47D2B45E2}"/>
              </a:ext>
            </a:extLst>
          </p:cNvPr>
          <p:cNvSpPr txBox="1"/>
          <p:nvPr/>
        </p:nvSpPr>
        <p:spPr>
          <a:xfrm>
            <a:off x="387096" y="5921512"/>
            <a:ext cx="11140708" cy="5355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80" b="1" dirty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NATIONAL LIBRARY WEEK 2021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F36EA2AE-3BD5-465E-AF65-3C30C5C5583F}"/>
              </a:ext>
            </a:extLst>
          </p:cNvPr>
          <p:cNvSpPr txBox="1">
            <a:spLocks/>
          </p:cNvSpPr>
          <p:nvPr/>
        </p:nvSpPr>
        <p:spPr>
          <a:xfrm>
            <a:off x="1316547" y="1281556"/>
            <a:ext cx="9558906" cy="1115568"/>
          </a:xfrm>
          <a:prstGeom prst="rect">
            <a:avLst/>
          </a:prstGeom>
        </p:spPr>
        <p:txBody>
          <a:bodyPr vert="horz" lIns="73152" tIns="36576" rIns="73152" bIns="36576" rtlCol="0">
            <a:normAutofit fontScale="77500" lnSpcReduction="20000"/>
          </a:bodyPr>
          <a:lstStyle>
            <a:lvl1pPr marL="0" indent="0" algn="ctr" defTabSz="1066830" rtl="0" eaLnBrk="1" latinLnBrk="0" hangingPunct="1">
              <a:lnSpc>
                <a:spcPct val="90000"/>
              </a:lnSpc>
              <a:spcBef>
                <a:spcPts val="1167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33415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2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66830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46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33661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667076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00491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33907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67322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7040" dirty="0">
                <a:solidFill>
                  <a:schemeClr val="bg1"/>
                </a:solidFill>
                <a:latin typeface="Bebas Neue Bold" panose="020B0606020202050201" pitchFamily="34" charset="0"/>
              </a:rPr>
              <a:t>IN fy20, (insert LIBRARY NAME) fulfilled</a:t>
            </a:r>
            <a:endParaRPr lang="en-US" sz="3520" dirty="0">
              <a:solidFill>
                <a:schemeClr val="bg1"/>
              </a:solidFill>
              <a:latin typeface="Bebas Neue Bold" panose="020B0606020202050201" pitchFamily="34" charset="0"/>
            </a:endParaRP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4B3868A9-5145-40CE-B7E5-9402DD5A2C6D}"/>
              </a:ext>
            </a:extLst>
          </p:cNvPr>
          <p:cNvSpPr txBox="1">
            <a:spLocks/>
          </p:cNvSpPr>
          <p:nvPr/>
        </p:nvSpPr>
        <p:spPr>
          <a:xfrm>
            <a:off x="387096" y="5033475"/>
            <a:ext cx="5809677" cy="678016"/>
          </a:xfrm>
          <a:prstGeom prst="rect">
            <a:avLst/>
          </a:prstGeom>
        </p:spPr>
        <p:txBody>
          <a:bodyPr vert="horz" lIns="73152" tIns="36576" rIns="73152" bIns="36576" rtlCol="0">
            <a:normAutofit fontScale="62500" lnSpcReduction="20000"/>
          </a:bodyPr>
          <a:lstStyle>
            <a:lvl1pPr marL="0" indent="0" algn="ctr" defTabSz="1066830" rtl="0" eaLnBrk="1" latinLnBrk="0" hangingPunct="1">
              <a:lnSpc>
                <a:spcPct val="90000"/>
              </a:lnSpc>
              <a:spcBef>
                <a:spcPts val="1167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33415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2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66830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46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33661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667076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00491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33907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67322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7040" dirty="0">
                <a:solidFill>
                  <a:schemeClr val="accent6">
                    <a:lumMod val="75000"/>
                  </a:schemeClr>
                </a:solidFill>
                <a:latin typeface="Bebas Neue Bold" panose="020B0606020202050201" pitchFamily="34" charset="0"/>
              </a:rPr>
              <a:t>Information requests</a:t>
            </a:r>
            <a:endParaRPr lang="en-US" sz="3520" dirty="0">
              <a:solidFill>
                <a:schemeClr val="accent6">
                  <a:lumMod val="75000"/>
                </a:schemeClr>
              </a:solidFill>
              <a:latin typeface="Bebas Neue Bold" panose="020B0606020202050201" pitchFamily="34" charset="0"/>
            </a:endParaRP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88106E7F-EEB1-4EED-B1BE-8196BE2F22C5}"/>
              </a:ext>
            </a:extLst>
          </p:cNvPr>
          <p:cNvSpPr txBox="1">
            <a:spLocks/>
          </p:cNvSpPr>
          <p:nvPr/>
        </p:nvSpPr>
        <p:spPr>
          <a:xfrm>
            <a:off x="6046024" y="5014357"/>
            <a:ext cx="5809677" cy="678016"/>
          </a:xfrm>
          <a:prstGeom prst="rect">
            <a:avLst/>
          </a:prstGeom>
        </p:spPr>
        <p:txBody>
          <a:bodyPr vert="horz" lIns="73152" tIns="36576" rIns="73152" bIns="36576" rtlCol="0">
            <a:normAutofit fontScale="62500" lnSpcReduction="20000"/>
          </a:bodyPr>
          <a:lstStyle>
            <a:lvl1pPr marL="0" indent="0" algn="ctr" defTabSz="1066830" rtl="0" eaLnBrk="1" latinLnBrk="0" hangingPunct="1">
              <a:lnSpc>
                <a:spcPct val="90000"/>
              </a:lnSpc>
              <a:spcBef>
                <a:spcPts val="1167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33415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2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66830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46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33661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667076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00491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33907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67322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7040" dirty="0">
                <a:solidFill>
                  <a:schemeClr val="accent6">
                    <a:lumMod val="75000"/>
                  </a:schemeClr>
                </a:solidFill>
                <a:latin typeface="Bebas Neue Bold" panose="020B0606020202050201" pitchFamily="34" charset="0"/>
              </a:rPr>
              <a:t>Material checkouts</a:t>
            </a:r>
            <a:endParaRPr lang="en-US" sz="3520" dirty="0">
              <a:solidFill>
                <a:schemeClr val="accent6">
                  <a:lumMod val="75000"/>
                </a:schemeClr>
              </a:solidFill>
              <a:latin typeface="Bebas Neue Bold" panose="020B0606020202050201" pitchFamily="34" charset="0"/>
            </a:endParaRP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149635CC-3504-4B21-A180-54B545EDD6EA}"/>
              </a:ext>
            </a:extLst>
          </p:cNvPr>
          <p:cNvSpPr txBox="1">
            <a:spLocks/>
          </p:cNvSpPr>
          <p:nvPr/>
        </p:nvSpPr>
        <p:spPr>
          <a:xfrm>
            <a:off x="2253303" y="3928712"/>
            <a:ext cx="2594263" cy="1405976"/>
          </a:xfrm>
          <a:prstGeom prst="rect">
            <a:avLst/>
          </a:prstGeom>
        </p:spPr>
        <p:txBody>
          <a:bodyPr vert="horz" lIns="73152" tIns="36576" rIns="73152" bIns="36576" rtlCol="0">
            <a:normAutofit fontScale="77500" lnSpcReduction="20000"/>
          </a:bodyPr>
          <a:lstStyle>
            <a:lvl1pPr marL="266708" indent="-266708" algn="l" defTabSz="1066830" rtl="0" eaLnBrk="1" latinLnBrk="0" hangingPunct="1">
              <a:lnSpc>
                <a:spcPct val="90000"/>
              </a:lnSpc>
              <a:spcBef>
                <a:spcPts val="1167"/>
              </a:spcBef>
              <a:buFont typeface="Arial" panose="020B0604020202020204" pitchFamily="34" charset="0"/>
              <a:buChar char="•"/>
              <a:defRPr sz="32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0012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33538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6695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0036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93378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46719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00061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534030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4400" dirty="0">
                <a:solidFill>
                  <a:schemeClr val="bg1"/>
                </a:solidFill>
                <a:latin typeface="Bebas Neue Bold" panose="020B0606020202050201" pitchFamily="34" charset="0"/>
              </a:rPr>
              <a:t>000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845A2F29-82D9-4259-BCC9-29D59FB6CADF}"/>
              </a:ext>
            </a:extLst>
          </p:cNvPr>
          <p:cNvSpPr txBox="1">
            <a:spLocks/>
          </p:cNvSpPr>
          <p:nvPr/>
        </p:nvSpPr>
        <p:spPr>
          <a:xfrm>
            <a:off x="8062980" y="3889489"/>
            <a:ext cx="2594263" cy="1405976"/>
          </a:xfrm>
          <a:prstGeom prst="rect">
            <a:avLst/>
          </a:prstGeom>
        </p:spPr>
        <p:txBody>
          <a:bodyPr vert="horz" lIns="73152" tIns="36576" rIns="73152" bIns="36576" rtlCol="0">
            <a:normAutofit fontScale="77500" lnSpcReduction="20000"/>
          </a:bodyPr>
          <a:lstStyle>
            <a:lvl1pPr marL="266708" indent="-266708" algn="l" defTabSz="1066830" rtl="0" eaLnBrk="1" latinLnBrk="0" hangingPunct="1">
              <a:lnSpc>
                <a:spcPct val="90000"/>
              </a:lnSpc>
              <a:spcBef>
                <a:spcPts val="1167"/>
              </a:spcBef>
              <a:buFont typeface="Arial" panose="020B0604020202020204" pitchFamily="34" charset="0"/>
              <a:buChar char="•"/>
              <a:defRPr sz="32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0012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33538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6695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0036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93378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46719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00061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534030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4400" dirty="0">
                <a:solidFill>
                  <a:schemeClr val="bg1"/>
                </a:solidFill>
                <a:latin typeface="Bebas Neue Bold" panose="020B0606020202050201" pitchFamily="34" charset="0"/>
              </a:rPr>
              <a:t>000</a:t>
            </a:r>
          </a:p>
        </p:txBody>
      </p:sp>
      <p:pic>
        <p:nvPicPr>
          <p:cNvPr id="13" name="Picture 12" descr="Icon&#10;&#10;Description automatically generated">
            <a:extLst>
              <a:ext uri="{FF2B5EF4-FFF2-40B4-BE49-F238E27FC236}">
                <a16:creationId xmlns:a16="http://schemas.microsoft.com/office/drawing/2014/main" id="{0D988B4F-9247-4CD6-8403-79B42955019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8683" y="2039300"/>
            <a:ext cx="1905006" cy="1906914"/>
          </a:xfrm>
          <a:prstGeom prst="rect">
            <a:avLst/>
          </a:prstGeom>
        </p:spPr>
      </p:pic>
      <p:pic>
        <p:nvPicPr>
          <p:cNvPr id="15" name="Picture 14" descr="Logo&#10;&#10;Description automatically generated">
            <a:extLst>
              <a:ext uri="{FF2B5EF4-FFF2-40B4-BE49-F238E27FC236}">
                <a16:creationId xmlns:a16="http://schemas.microsoft.com/office/drawing/2014/main" id="{C2ED7F68-3933-4FC6-BCFA-107B4831166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1399" y="1873406"/>
            <a:ext cx="2228905" cy="2231136"/>
          </a:xfrm>
          <a:prstGeom prst="rect">
            <a:avLst/>
          </a:prstGeom>
        </p:spPr>
      </p:pic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543FEDFE-D9C1-4DCF-9DC8-A6E22E4F2BBD}"/>
              </a:ext>
            </a:extLst>
          </p:cNvPr>
          <p:cNvSpPr txBox="1">
            <a:spLocks/>
          </p:cNvSpPr>
          <p:nvPr/>
        </p:nvSpPr>
        <p:spPr>
          <a:xfrm>
            <a:off x="2598856" y="345603"/>
            <a:ext cx="6994288" cy="17662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66708" indent="-266708" algn="l" defTabSz="1066830" rtl="0" eaLnBrk="1" latinLnBrk="0" hangingPunct="1">
              <a:lnSpc>
                <a:spcPct val="90000"/>
              </a:lnSpc>
              <a:spcBef>
                <a:spcPts val="1167"/>
              </a:spcBef>
              <a:buFont typeface="Arial" panose="020B0604020202020204" pitchFamily="34" charset="0"/>
              <a:buChar char="•"/>
              <a:defRPr sz="32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0012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33538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6695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0036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93378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46719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00061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534030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62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4000" dirty="0">
                <a:solidFill>
                  <a:schemeClr val="bg1"/>
                </a:solidFill>
                <a:latin typeface="Bebas Neue Bold" panose="020B0606020202050201" pitchFamily="34" charset="0"/>
              </a:rPr>
              <a:t>-(library name) BY THE NUMBER-</a:t>
            </a:r>
          </a:p>
        </p:txBody>
      </p:sp>
    </p:spTree>
    <p:extLst>
      <p:ext uri="{BB962C8B-B14F-4D97-AF65-F5344CB8AC3E}">
        <p14:creationId xmlns:p14="http://schemas.microsoft.com/office/powerpoint/2010/main" val="14471967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4CD1C4FE-FF73-4FDD-B6AB-1FA40FC6AA73}"/>
              </a:ext>
            </a:extLst>
          </p:cNvPr>
          <p:cNvSpPr txBox="1">
            <a:spLocks/>
          </p:cNvSpPr>
          <p:nvPr/>
        </p:nvSpPr>
        <p:spPr>
          <a:xfrm>
            <a:off x="902189" y="1360435"/>
            <a:ext cx="10387622" cy="1212283"/>
          </a:xfrm>
          <a:prstGeom prst="rect">
            <a:avLst/>
          </a:prstGeom>
        </p:spPr>
        <p:txBody>
          <a:bodyPr vert="horz" lIns="73152" tIns="36576" rIns="73152" bIns="36576" rtlCol="0">
            <a:normAutofit fontScale="70000" lnSpcReduction="20000"/>
          </a:bodyPr>
          <a:lstStyle>
            <a:lvl1pPr marL="0" indent="0" algn="ctr" defTabSz="1066830" rtl="0" eaLnBrk="1" latinLnBrk="0" hangingPunct="1">
              <a:lnSpc>
                <a:spcPct val="90000"/>
              </a:lnSpc>
              <a:spcBef>
                <a:spcPts val="1167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33415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2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66830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46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33661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667076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00491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33907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67322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7040" dirty="0">
                <a:solidFill>
                  <a:schemeClr val="bg1"/>
                </a:solidFill>
                <a:latin typeface="Bebas Neue Bold" panose="020B0606020202050201" pitchFamily="34" charset="0"/>
              </a:rPr>
              <a:t>IN fy20, (insert library name) PLANNED &amp; HOSTED</a:t>
            </a:r>
            <a:endParaRPr lang="en-US" sz="3520" dirty="0">
              <a:solidFill>
                <a:schemeClr val="bg1"/>
              </a:solidFill>
              <a:latin typeface="Bebas Neue Bold" panose="020B0606020202050201" pitchFamily="34" charset="0"/>
            </a:endParaRP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713357DC-F117-4178-A410-6B1C5F0D40AF}"/>
              </a:ext>
            </a:extLst>
          </p:cNvPr>
          <p:cNvSpPr txBox="1">
            <a:spLocks/>
          </p:cNvSpPr>
          <p:nvPr/>
        </p:nvSpPr>
        <p:spPr>
          <a:xfrm>
            <a:off x="5067369" y="2027390"/>
            <a:ext cx="5387789" cy="2919943"/>
          </a:xfrm>
          <a:prstGeom prst="rect">
            <a:avLst/>
          </a:prstGeom>
        </p:spPr>
        <p:txBody>
          <a:bodyPr vert="horz" lIns="73152" tIns="36576" rIns="73152" bIns="36576" rtlCol="0">
            <a:normAutofit/>
          </a:bodyPr>
          <a:lstStyle>
            <a:lvl1pPr marL="266708" indent="-266708" algn="l" defTabSz="1066830" rtl="0" eaLnBrk="1" latinLnBrk="0" hangingPunct="1">
              <a:lnSpc>
                <a:spcPct val="90000"/>
              </a:lnSpc>
              <a:spcBef>
                <a:spcPts val="1167"/>
              </a:spcBef>
              <a:buFont typeface="Arial" panose="020B0604020202020204" pitchFamily="34" charset="0"/>
              <a:buChar char="•"/>
              <a:defRPr sz="32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0012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33538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6695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0036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93378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46719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00061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534030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4400" dirty="0">
                <a:solidFill>
                  <a:schemeClr val="bg1"/>
                </a:solidFill>
                <a:latin typeface="Bebas Neue Bold" panose="020B0606020202050201" pitchFamily="34" charset="0"/>
              </a:rPr>
              <a:t>XX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7F2722AD-DBB0-4BD7-BFA2-B900977F9ACF}"/>
              </a:ext>
            </a:extLst>
          </p:cNvPr>
          <p:cNvSpPr txBox="1">
            <a:spLocks/>
          </p:cNvSpPr>
          <p:nvPr/>
        </p:nvSpPr>
        <p:spPr>
          <a:xfrm>
            <a:off x="5067369" y="3900295"/>
            <a:ext cx="8227868" cy="2098548"/>
          </a:xfrm>
          <a:prstGeom prst="rect">
            <a:avLst/>
          </a:prstGeom>
        </p:spPr>
        <p:txBody>
          <a:bodyPr vert="horz" lIns="73152" tIns="36576" rIns="73152" bIns="36576" rtlCol="0">
            <a:normAutofit/>
          </a:bodyPr>
          <a:lstStyle>
            <a:lvl1pPr marL="0" indent="0" algn="ctr" defTabSz="1066830" rtl="0" eaLnBrk="1" latinLnBrk="0" hangingPunct="1">
              <a:lnSpc>
                <a:spcPct val="90000"/>
              </a:lnSpc>
              <a:spcBef>
                <a:spcPts val="1167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33415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2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66830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46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33661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667076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00491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33907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67322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ts val="5280"/>
              </a:lnSpc>
              <a:spcBef>
                <a:spcPts val="0"/>
              </a:spcBef>
            </a:pPr>
            <a:r>
              <a:rPr lang="en-US" sz="5280" dirty="0">
                <a:solidFill>
                  <a:schemeClr val="bg1"/>
                </a:solidFill>
                <a:latin typeface="Bebas Neue" panose="020B0606020202050201" pitchFamily="34" charset="0"/>
              </a:rPr>
              <a:t>PROGRAMS FOR </a:t>
            </a:r>
            <a:r>
              <a:rPr lang="en-US" sz="5280" dirty="0">
                <a:solidFill>
                  <a:srgbClr val="4D771F"/>
                </a:solidFill>
                <a:latin typeface="Bebas Neue" panose="020B0606020202050201" pitchFamily="34" charset="0"/>
              </a:rPr>
              <a:t>COMMUNITY</a:t>
            </a:r>
          </a:p>
          <a:p>
            <a:pPr algn="l">
              <a:lnSpc>
                <a:spcPts val="5280"/>
              </a:lnSpc>
              <a:spcBef>
                <a:spcPts val="0"/>
              </a:spcBef>
            </a:pPr>
            <a:r>
              <a:rPr lang="en-US" sz="5280" dirty="0">
                <a:solidFill>
                  <a:srgbClr val="4D771F"/>
                </a:solidFill>
                <a:latin typeface="Bebas Neue" panose="020B0606020202050201" pitchFamily="34" charset="0"/>
              </a:rPr>
              <a:t>MEMBERS OF ALL AGES</a:t>
            </a:r>
            <a:endParaRPr lang="en-US" sz="2560" dirty="0">
              <a:solidFill>
                <a:srgbClr val="4D771F"/>
              </a:solidFill>
              <a:latin typeface="Bebas Neue" panose="020B0606020202050201" pitchFamily="34" charset="0"/>
            </a:endParaRPr>
          </a:p>
        </p:txBody>
      </p:sp>
      <p:pic>
        <p:nvPicPr>
          <p:cNvPr id="7" name="Picture 6" descr="Icon&#10;&#10;Description automatically generated">
            <a:extLst>
              <a:ext uri="{FF2B5EF4-FFF2-40B4-BE49-F238E27FC236}">
                <a16:creationId xmlns:a16="http://schemas.microsoft.com/office/drawing/2014/main" id="{D23E2FE1-0634-48BF-A0BF-C450F32F2B8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3707" y="1963331"/>
            <a:ext cx="3509803" cy="3513317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0F074735-5EF7-452F-8A8A-FAA14147EE89}"/>
              </a:ext>
            </a:extLst>
          </p:cNvPr>
          <p:cNvSpPr txBox="1"/>
          <p:nvPr/>
        </p:nvSpPr>
        <p:spPr>
          <a:xfrm>
            <a:off x="387096" y="5921512"/>
            <a:ext cx="11140708" cy="5355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80" b="1" dirty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NATIONAL LIBRARY WEEK 2021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A14E2E8C-1179-472B-9691-4647D02E9EE5}"/>
              </a:ext>
            </a:extLst>
          </p:cNvPr>
          <p:cNvSpPr txBox="1">
            <a:spLocks/>
          </p:cNvSpPr>
          <p:nvPr/>
        </p:nvSpPr>
        <p:spPr>
          <a:xfrm>
            <a:off x="2598856" y="345603"/>
            <a:ext cx="6994288" cy="17662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66708" indent="-266708" algn="l" defTabSz="1066830" rtl="0" eaLnBrk="1" latinLnBrk="0" hangingPunct="1">
              <a:lnSpc>
                <a:spcPct val="90000"/>
              </a:lnSpc>
              <a:spcBef>
                <a:spcPts val="1167"/>
              </a:spcBef>
              <a:buFont typeface="Arial" panose="020B0604020202020204" pitchFamily="34" charset="0"/>
              <a:buChar char="•"/>
              <a:defRPr sz="32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0012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33538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6695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0036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93378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46719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00061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534030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62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4000" dirty="0">
                <a:solidFill>
                  <a:schemeClr val="bg1"/>
                </a:solidFill>
                <a:latin typeface="Bebas Neue Bold" panose="020B0606020202050201" pitchFamily="34" charset="0"/>
              </a:rPr>
              <a:t>-(library name) BY THE NUMBER-</a:t>
            </a:r>
          </a:p>
        </p:txBody>
      </p:sp>
    </p:spTree>
    <p:extLst>
      <p:ext uri="{BB962C8B-B14F-4D97-AF65-F5344CB8AC3E}">
        <p14:creationId xmlns:p14="http://schemas.microsoft.com/office/powerpoint/2010/main" val="4182740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99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DC131704-7A1B-4A00-A427-28A7D2F52C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19654" y="4719865"/>
            <a:ext cx="8227868" cy="1271583"/>
          </a:xfrm>
        </p:spPr>
        <p:txBody>
          <a:bodyPr>
            <a:normAutofit fontScale="62500" lnSpcReduction="20000"/>
          </a:bodyPr>
          <a:lstStyle/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0240" dirty="0">
                <a:solidFill>
                  <a:schemeClr val="accent2">
                    <a:lumMod val="75000"/>
                  </a:schemeClr>
                </a:solidFill>
                <a:latin typeface="Bebas Neue Bold" panose="020B0606020202050201" pitchFamily="34" charset="0"/>
              </a:rPr>
              <a:t>Bookmobile events</a:t>
            </a:r>
            <a:br>
              <a:rPr lang="en-US" sz="3840" dirty="0">
                <a:solidFill>
                  <a:schemeClr val="bg1"/>
                </a:solidFill>
                <a:latin typeface="Bebas Neue Bold" panose="020B0606020202050201" pitchFamily="34" charset="0"/>
              </a:rPr>
            </a:br>
            <a:endParaRPr lang="en-US" sz="3520" dirty="0">
              <a:solidFill>
                <a:schemeClr val="bg1"/>
              </a:solidFill>
              <a:latin typeface="Bebas Neue Bold" panose="020B0606020202050201" pitchFamily="34" charset="0"/>
            </a:endParaRP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A2C0E821-3810-4C2B-AD4A-9C97145F030A}"/>
              </a:ext>
            </a:extLst>
          </p:cNvPr>
          <p:cNvSpPr txBox="1">
            <a:spLocks/>
          </p:cNvSpPr>
          <p:nvPr/>
        </p:nvSpPr>
        <p:spPr>
          <a:xfrm>
            <a:off x="2815056" y="2886050"/>
            <a:ext cx="9814560" cy="4061249"/>
          </a:xfrm>
          <a:prstGeom prst="rect">
            <a:avLst/>
          </a:prstGeom>
        </p:spPr>
        <p:txBody>
          <a:bodyPr vert="horz" lIns="73152" tIns="36576" rIns="73152" bIns="36576" rtlCol="0">
            <a:normAutofit fontScale="85000" lnSpcReduction="20000"/>
          </a:bodyPr>
          <a:lstStyle>
            <a:lvl1pPr marL="266708" indent="-266708" algn="l" defTabSz="1066830" rtl="0" eaLnBrk="1" latinLnBrk="0" hangingPunct="1">
              <a:lnSpc>
                <a:spcPct val="90000"/>
              </a:lnSpc>
              <a:spcBef>
                <a:spcPts val="1167"/>
              </a:spcBef>
              <a:buFont typeface="Arial" panose="020B0604020202020204" pitchFamily="34" charset="0"/>
              <a:buChar char="•"/>
              <a:defRPr sz="32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0012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33538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6695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0036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93378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46719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00061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534030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800" dirty="0">
                <a:solidFill>
                  <a:schemeClr val="bg1"/>
                </a:solidFill>
                <a:latin typeface="Bebas Neue Bold" panose="020B0606020202050201" pitchFamily="34" charset="0"/>
              </a:rPr>
              <a:t>x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3CB272D-120F-4AC2-A33D-42C143C5211A}"/>
              </a:ext>
            </a:extLst>
          </p:cNvPr>
          <p:cNvSpPr txBox="1"/>
          <p:nvPr/>
        </p:nvSpPr>
        <p:spPr>
          <a:xfrm>
            <a:off x="387096" y="5921512"/>
            <a:ext cx="11140708" cy="5355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80" b="1" dirty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NATIONAL LIBRARY WEEK 2021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291D34D9-E368-4677-A814-3E7D7D765DB1}"/>
              </a:ext>
            </a:extLst>
          </p:cNvPr>
          <p:cNvSpPr txBox="1">
            <a:spLocks/>
          </p:cNvSpPr>
          <p:nvPr/>
        </p:nvSpPr>
        <p:spPr>
          <a:xfrm>
            <a:off x="1316547" y="1336927"/>
            <a:ext cx="9558906" cy="1115568"/>
          </a:xfrm>
          <a:prstGeom prst="rect">
            <a:avLst/>
          </a:prstGeom>
        </p:spPr>
        <p:txBody>
          <a:bodyPr vert="horz" lIns="73152" tIns="36576" rIns="73152" bIns="36576" rtlCol="0">
            <a:normAutofit fontScale="85000" lnSpcReduction="10000"/>
          </a:bodyPr>
          <a:lstStyle>
            <a:lvl1pPr marL="0" indent="0" algn="ctr" defTabSz="1066830" rtl="0" eaLnBrk="1" latinLnBrk="0" hangingPunct="1">
              <a:lnSpc>
                <a:spcPct val="90000"/>
              </a:lnSpc>
              <a:spcBef>
                <a:spcPts val="1167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33415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2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66830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46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33661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667076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00491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33907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67322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7040" dirty="0">
                <a:solidFill>
                  <a:schemeClr val="bg1"/>
                </a:solidFill>
                <a:latin typeface="Bebas Neue Bold" panose="020B0606020202050201" pitchFamily="34" charset="0"/>
              </a:rPr>
              <a:t>In fy20, (insert Library name) hosted</a:t>
            </a:r>
            <a:endParaRPr lang="en-US" sz="3520" dirty="0">
              <a:solidFill>
                <a:schemeClr val="bg1"/>
              </a:solidFill>
              <a:latin typeface="Bebas Neue Bold" panose="020B0606020202050201" pitchFamily="34" charset="0"/>
            </a:endParaRPr>
          </a:p>
        </p:txBody>
      </p:sp>
      <p:pic>
        <p:nvPicPr>
          <p:cNvPr id="11" name="Picture 10" descr="Icon&#10;&#10;Description automatically generated">
            <a:extLst>
              <a:ext uri="{FF2B5EF4-FFF2-40B4-BE49-F238E27FC236}">
                <a16:creationId xmlns:a16="http://schemas.microsoft.com/office/drawing/2014/main" id="{B6F9DB90-21AF-4F19-B5B9-F2E73B5C028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213" b="31911"/>
          <a:stretch/>
        </p:blipFill>
        <p:spPr>
          <a:xfrm>
            <a:off x="4429713" y="2452495"/>
            <a:ext cx="5384085" cy="2203031"/>
          </a:xfrm>
          <a:prstGeom prst="rect">
            <a:avLst/>
          </a:prstGeom>
        </p:spPr>
      </p:pic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6CC42385-EB7E-4AFB-A5AF-AD1D2D309DC1}"/>
              </a:ext>
            </a:extLst>
          </p:cNvPr>
          <p:cNvSpPr txBox="1">
            <a:spLocks/>
          </p:cNvSpPr>
          <p:nvPr/>
        </p:nvSpPr>
        <p:spPr>
          <a:xfrm>
            <a:off x="2598856" y="345603"/>
            <a:ext cx="6994288" cy="17662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66708" indent="-266708" algn="l" defTabSz="1066830" rtl="0" eaLnBrk="1" latinLnBrk="0" hangingPunct="1">
              <a:lnSpc>
                <a:spcPct val="90000"/>
              </a:lnSpc>
              <a:spcBef>
                <a:spcPts val="1167"/>
              </a:spcBef>
              <a:buFont typeface="Arial" panose="020B0604020202020204" pitchFamily="34" charset="0"/>
              <a:buChar char="•"/>
              <a:defRPr sz="32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0012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33538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6695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0036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93378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46719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00061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534030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62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4000" dirty="0">
                <a:solidFill>
                  <a:schemeClr val="bg1"/>
                </a:solidFill>
                <a:latin typeface="Bebas Neue Bold" panose="020B0606020202050201" pitchFamily="34" charset="0"/>
              </a:rPr>
              <a:t>-(library name) BY THE NUMBER-</a:t>
            </a:r>
          </a:p>
        </p:txBody>
      </p:sp>
    </p:spTree>
    <p:extLst>
      <p:ext uri="{BB962C8B-B14F-4D97-AF65-F5344CB8AC3E}">
        <p14:creationId xmlns:p14="http://schemas.microsoft.com/office/powerpoint/2010/main" val="90074656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954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37B5F755-5F5C-467B-B202-63F5BCAD66B5}"/>
              </a:ext>
            </a:extLst>
          </p:cNvPr>
          <p:cNvSpPr txBox="1">
            <a:spLocks/>
          </p:cNvSpPr>
          <p:nvPr/>
        </p:nvSpPr>
        <p:spPr>
          <a:xfrm>
            <a:off x="570937" y="1041819"/>
            <a:ext cx="11050126" cy="778605"/>
          </a:xfrm>
          <a:prstGeom prst="rect">
            <a:avLst/>
          </a:prstGeom>
        </p:spPr>
        <p:txBody>
          <a:bodyPr vert="horz" lIns="73152" tIns="36576" rIns="73152" bIns="36576" rtlCol="0">
            <a:normAutofit fontScale="92500"/>
          </a:bodyPr>
          <a:lstStyle>
            <a:lvl1pPr marL="0" indent="0" algn="ctr" defTabSz="1066830" rtl="0" eaLnBrk="1" latinLnBrk="0" hangingPunct="1">
              <a:lnSpc>
                <a:spcPct val="90000"/>
              </a:lnSpc>
              <a:spcBef>
                <a:spcPts val="1167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33415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2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66830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46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33661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667076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00491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33907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67322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3840" dirty="0">
                <a:solidFill>
                  <a:schemeClr val="bg1"/>
                </a:solidFill>
                <a:latin typeface="Bebas Neue Bold" panose="020B0606020202050201" pitchFamily="34" charset="0"/>
              </a:rPr>
              <a:t>For an average of </a:t>
            </a:r>
            <a:r>
              <a:rPr lang="en-US" sz="3840" dirty="0">
                <a:solidFill>
                  <a:srgbClr val="4A206A"/>
                </a:solidFill>
                <a:latin typeface="Bebas Neue Bold" panose="020B0606020202050201" pitchFamily="34" charset="0"/>
              </a:rPr>
              <a:t>$XX per person </a:t>
            </a:r>
            <a:r>
              <a:rPr lang="en-US" sz="3840" dirty="0">
                <a:solidFill>
                  <a:schemeClr val="bg1"/>
                </a:solidFill>
                <a:latin typeface="Bebas Neue Bold" panose="020B0606020202050201" pitchFamily="34" charset="0"/>
              </a:rPr>
              <a:t>(LIBRARY NAME) </a:t>
            </a:r>
            <a:r>
              <a:rPr lang="en-US" sz="3840" dirty="0" err="1">
                <a:solidFill>
                  <a:schemeClr val="bg1"/>
                </a:solidFill>
                <a:latin typeface="Bebas Neue Bold" panose="020B0606020202050201" pitchFamily="34" charset="0"/>
              </a:rPr>
              <a:t>haS</a:t>
            </a:r>
            <a:r>
              <a:rPr lang="en-US" sz="3840" dirty="0">
                <a:solidFill>
                  <a:schemeClr val="bg1"/>
                </a:solidFill>
                <a:latin typeface="Bebas Neue Bold" panose="020B0606020202050201" pitchFamily="34" charset="0"/>
              </a:rPr>
              <a:t> provided (FY20):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A63D782-83DA-42BD-9BD4-F6DDC837A275}"/>
              </a:ext>
            </a:extLst>
          </p:cNvPr>
          <p:cNvSpPr txBox="1"/>
          <p:nvPr/>
        </p:nvSpPr>
        <p:spPr>
          <a:xfrm>
            <a:off x="387096" y="5921512"/>
            <a:ext cx="11140708" cy="5355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80" b="1" dirty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NATIONAL LIBRARY WEEK 2021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63A2987A-32E5-42DC-83E5-CE40C8EAE4DD}"/>
              </a:ext>
            </a:extLst>
          </p:cNvPr>
          <p:cNvCxnSpPr>
            <a:cxnSpLocks/>
          </p:cNvCxnSpPr>
          <p:nvPr/>
        </p:nvCxnSpPr>
        <p:spPr>
          <a:xfrm>
            <a:off x="3163824" y="1957990"/>
            <a:ext cx="0" cy="3787139"/>
          </a:xfrm>
          <a:prstGeom prst="line">
            <a:avLst/>
          </a:prstGeom>
          <a:ln w="28575">
            <a:solidFill>
              <a:schemeClr val="bg1">
                <a:alpha val="6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0905C657-E946-4980-B86A-3B321C8964FF}"/>
              </a:ext>
            </a:extLst>
          </p:cNvPr>
          <p:cNvCxnSpPr>
            <a:cxnSpLocks/>
          </p:cNvCxnSpPr>
          <p:nvPr/>
        </p:nvCxnSpPr>
        <p:spPr>
          <a:xfrm>
            <a:off x="6211824" y="1957990"/>
            <a:ext cx="0" cy="3787139"/>
          </a:xfrm>
          <a:prstGeom prst="line">
            <a:avLst/>
          </a:prstGeom>
          <a:ln w="28575">
            <a:solidFill>
              <a:schemeClr val="bg1">
                <a:alpha val="6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31879A99-A2C7-4C40-9D02-C6855AEBFB72}"/>
              </a:ext>
            </a:extLst>
          </p:cNvPr>
          <p:cNvCxnSpPr>
            <a:cxnSpLocks/>
          </p:cNvCxnSpPr>
          <p:nvPr/>
        </p:nvCxnSpPr>
        <p:spPr>
          <a:xfrm>
            <a:off x="9257597" y="1957990"/>
            <a:ext cx="0" cy="3787139"/>
          </a:xfrm>
          <a:prstGeom prst="line">
            <a:avLst/>
          </a:prstGeom>
          <a:ln w="28575">
            <a:solidFill>
              <a:schemeClr val="bg1">
                <a:alpha val="6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0BE81BE5-5D5E-4A2F-9F28-A58F6B909731}"/>
              </a:ext>
            </a:extLst>
          </p:cNvPr>
          <p:cNvSpPr txBox="1">
            <a:spLocks/>
          </p:cNvSpPr>
          <p:nvPr/>
        </p:nvSpPr>
        <p:spPr>
          <a:xfrm>
            <a:off x="546536" y="3779627"/>
            <a:ext cx="2426819" cy="1364462"/>
          </a:xfrm>
          <a:prstGeom prst="rect">
            <a:avLst/>
          </a:prstGeom>
        </p:spPr>
        <p:txBody>
          <a:bodyPr vert="horz" lIns="73152" tIns="36576" rIns="73152" bIns="36576" rtlCol="0">
            <a:normAutofit fontScale="85000" lnSpcReduction="20000"/>
          </a:bodyPr>
          <a:lstStyle>
            <a:lvl1pPr marL="0" indent="0" algn="ctr" defTabSz="1066830" rtl="0" eaLnBrk="1" latinLnBrk="0" hangingPunct="1">
              <a:lnSpc>
                <a:spcPct val="90000"/>
              </a:lnSpc>
              <a:spcBef>
                <a:spcPts val="1167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33415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2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66830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46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33661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667076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00491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33907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67322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3840" dirty="0">
                <a:solidFill>
                  <a:schemeClr val="bg1"/>
                </a:solidFill>
                <a:latin typeface="Bebas Neue Bold" panose="020B0606020202050201" pitchFamily="34" charset="0"/>
              </a:rPr>
              <a:t>ACCESS TO OVER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3840" dirty="0">
                <a:solidFill>
                  <a:srgbClr val="4A206A"/>
                </a:solidFill>
                <a:latin typeface="Bebas Neue Bold" panose="020B0606020202050201" pitchFamily="34" charset="0"/>
              </a:rPr>
              <a:t>0000 </a:t>
            </a:r>
            <a:r>
              <a:rPr lang="en-US" sz="3840" dirty="0">
                <a:solidFill>
                  <a:schemeClr val="bg1"/>
                </a:solidFill>
                <a:latin typeface="Bebas Neue Bold" panose="020B0606020202050201" pitchFamily="34" charset="0"/>
              </a:rPr>
              <a:t>PRINT MATERIALS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36B57B5E-FB20-4062-9E46-7773435B90AD}"/>
              </a:ext>
            </a:extLst>
          </p:cNvPr>
          <p:cNvSpPr txBox="1">
            <a:spLocks/>
          </p:cNvSpPr>
          <p:nvPr/>
        </p:nvSpPr>
        <p:spPr>
          <a:xfrm>
            <a:off x="3476054" y="3649219"/>
            <a:ext cx="2504123" cy="1887062"/>
          </a:xfrm>
          <a:prstGeom prst="rect">
            <a:avLst/>
          </a:prstGeom>
        </p:spPr>
        <p:txBody>
          <a:bodyPr vert="horz" lIns="73152" tIns="36576" rIns="73152" bIns="36576" rtlCol="0">
            <a:normAutofit fontScale="77500" lnSpcReduction="20000"/>
          </a:bodyPr>
          <a:lstStyle>
            <a:lvl1pPr marL="0" indent="0" algn="ctr" defTabSz="1066830" rtl="0" eaLnBrk="1" latinLnBrk="0" hangingPunct="1">
              <a:lnSpc>
                <a:spcPct val="90000"/>
              </a:lnSpc>
              <a:spcBef>
                <a:spcPts val="1167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33415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2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66830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46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33661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667076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00491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33907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67322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3840" dirty="0">
                <a:solidFill>
                  <a:schemeClr val="bg1"/>
                </a:solidFill>
                <a:latin typeface="Bebas Neue Bold" panose="020B0606020202050201" pitchFamily="34" charset="0"/>
              </a:rPr>
              <a:t>VIRTUAL &amp;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3840" dirty="0">
                <a:solidFill>
                  <a:schemeClr val="bg1"/>
                </a:solidFill>
                <a:latin typeface="Bebas Neue Bold" panose="020B0606020202050201" pitchFamily="34" charset="0"/>
              </a:rPr>
              <a:t>IN-PERSON PROGRAMMING FOR </a:t>
            </a:r>
            <a:r>
              <a:rPr lang="en-US" sz="3840" dirty="0">
                <a:solidFill>
                  <a:srgbClr val="5A2781"/>
                </a:solidFill>
                <a:latin typeface="Bebas Neue Bold" panose="020B0606020202050201" pitchFamily="34" charset="0"/>
              </a:rPr>
              <a:t>000 </a:t>
            </a:r>
            <a:r>
              <a:rPr lang="en-US" sz="3840" dirty="0">
                <a:solidFill>
                  <a:schemeClr val="bg1"/>
                </a:solidFill>
                <a:latin typeface="Bebas Neue Bold" panose="020B0606020202050201" pitchFamily="34" charset="0"/>
              </a:rPr>
              <a:t>ATTENDEES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B6DA7F1E-41B2-47B7-885E-64B2599B95E8}"/>
              </a:ext>
            </a:extLst>
          </p:cNvPr>
          <p:cNvSpPr txBox="1">
            <a:spLocks/>
          </p:cNvSpPr>
          <p:nvPr/>
        </p:nvSpPr>
        <p:spPr>
          <a:xfrm>
            <a:off x="6594255" y="3577078"/>
            <a:ext cx="2242565" cy="2168051"/>
          </a:xfrm>
          <a:prstGeom prst="rect">
            <a:avLst/>
          </a:prstGeom>
        </p:spPr>
        <p:txBody>
          <a:bodyPr vert="horz" lIns="73152" tIns="36576" rIns="73152" bIns="36576" rtlCol="0">
            <a:normAutofit fontScale="85000" lnSpcReduction="20000"/>
          </a:bodyPr>
          <a:lstStyle>
            <a:lvl1pPr marL="0" indent="0" algn="ctr" defTabSz="1066830" rtl="0" eaLnBrk="1" latinLnBrk="0" hangingPunct="1">
              <a:lnSpc>
                <a:spcPct val="90000"/>
              </a:lnSpc>
              <a:spcBef>
                <a:spcPts val="1167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33415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2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66830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46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33661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667076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00491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33907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67322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3840" dirty="0">
                <a:solidFill>
                  <a:schemeClr val="bg1"/>
                </a:solidFill>
                <a:latin typeface="Bebas Neue Bold" panose="020B0606020202050201" pitchFamily="34" charset="0"/>
              </a:rPr>
              <a:t>BROADBAND &amp; TECHNOLOGY ACCESS VIA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3840" dirty="0">
                <a:solidFill>
                  <a:srgbClr val="4A206A"/>
                </a:solidFill>
                <a:latin typeface="Bebas Neue Bold" panose="020B0606020202050201" pitchFamily="34" charset="0"/>
              </a:rPr>
              <a:t>0,000 </a:t>
            </a:r>
            <a:r>
              <a:rPr lang="en-US" sz="3840" dirty="0">
                <a:solidFill>
                  <a:schemeClr val="bg1"/>
                </a:solidFill>
                <a:latin typeface="Bebas Neue Bold" panose="020B0606020202050201" pitchFamily="34" charset="0"/>
              </a:rPr>
              <a:t>INTERNET SESSIONS</a:t>
            </a: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93C32341-74AD-465C-99B1-3AA3E7568695}"/>
              </a:ext>
            </a:extLst>
          </p:cNvPr>
          <p:cNvSpPr txBox="1">
            <a:spLocks/>
          </p:cNvSpPr>
          <p:nvPr/>
        </p:nvSpPr>
        <p:spPr>
          <a:xfrm>
            <a:off x="9678375" y="3540952"/>
            <a:ext cx="1926723" cy="1604669"/>
          </a:xfrm>
          <a:prstGeom prst="rect">
            <a:avLst/>
          </a:prstGeom>
        </p:spPr>
        <p:txBody>
          <a:bodyPr vert="horz" lIns="73152" tIns="36576" rIns="73152" bIns="36576" rtlCol="0">
            <a:normAutofit fontScale="92500"/>
          </a:bodyPr>
          <a:lstStyle>
            <a:lvl1pPr marL="0" indent="0" algn="ctr" defTabSz="1066830" rtl="0" eaLnBrk="1" latinLnBrk="0" hangingPunct="1">
              <a:lnSpc>
                <a:spcPct val="90000"/>
              </a:lnSpc>
              <a:spcBef>
                <a:spcPts val="1167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33415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2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66830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46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33661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667076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00491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33907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67322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3280"/>
              </a:lnSpc>
              <a:spcBef>
                <a:spcPts val="0"/>
              </a:spcBef>
            </a:pPr>
            <a:r>
              <a:rPr lang="en-US" sz="3200" dirty="0">
                <a:solidFill>
                  <a:srgbClr val="4A206A"/>
                </a:solidFill>
                <a:latin typeface="Bebas Neue Bold" panose="020B0606020202050201" pitchFamily="34" charset="0"/>
              </a:rPr>
              <a:t>000</a:t>
            </a:r>
            <a:r>
              <a:rPr lang="en-US" sz="3200" dirty="0">
                <a:solidFill>
                  <a:schemeClr val="bg1"/>
                </a:solidFill>
                <a:latin typeface="Bebas Neue Bold" panose="020B0606020202050201" pitchFamily="34" charset="0"/>
              </a:rPr>
              <a:t> meeting room reservations</a:t>
            </a:r>
          </a:p>
        </p:txBody>
      </p:sp>
      <p:pic>
        <p:nvPicPr>
          <p:cNvPr id="17" name="Picture 16" descr="Icon&#10;&#10;Description automatically generated">
            <a:extLst>
              <a:ext uri="{FF2B5EF4-FFF2-40B4-BE49-F238E27FC236}">
                <a16:creationId xmlns:a16="http://schemas.microsoft.com/office/drawing/2014/main" id="{4FA76A2C-31DA-4659-9D89-7B140635609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921" y="1808340"/>
            <a:ext cx="2112083" cy="2114198"/>
          </a:xfrm>
          <a:prstGeom prst="rect">
            <a:avLst/>
          </a:prstGeom>
        </p:spPr>
      </p:pic>
      <p:pic>
        <p:nvPicPr>
          <p:cNvPr id="19" name="Picture 18" descr="Icon&#10;&#10;Description automatically generated">
            <a:extLst>
              <a:ext uri="{FF2B5EF4-FFF2-40B4-BE49-F238E27FC236}">
                <a16:creationId xmlns:a16="http://schemas.microsoft.com/office/drawing/2014/main" id="{4DA4E95D-06C1-4745-9BBD-0BABA405833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1459" y="1842517"/>
            <a:ext cx="1721624" cy="1723347"/>
          </a:xfrm>
          <a:prstGeom prst="rect">
            <a:avLst/>
          </a:prstGeom>
        </p:spPr>
      </p:pic>
      <p:pic>
        <p:nvPicPr>
          <p:cNvPr id="21" name="Picture 20" descr="Icon&#10;&#10;Description automatically generated">
            <a:extLst>
              <a:ext uri="{FF2B5EF4-FFF2-40B4-BE49-F238E27FC236}">
                <a16:creationId xmlns:a16="http://schemas.microsoft.com/office/drawing/2014/main" id="{38AA0E9C-6274-4EB4-A896-E57E2C84EAF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9645" y="1647091"/>
            <a:ext cx="2130403" cy="2132536"/>
          </a:xfrm>
          <a:prstGeom prst="rect">
            <a:avLst/>
          </a:prstGeom>
        </p:spPr>
      </p:pic>
      <p:pic>
        <p:nvPicPr>
          <p:cNvPr id="23" name="Picture 22" descr="Icon&#10;&#10;Description automatically generated">
            <a:extLst>
              <a:ext uri="{FF2B5EF4-FFF2-40B4-BE49-F238E27FC236}">
                <a16:creationId xmlns:a16="http://schemas.microsoft.com/office/drawing/2014/main" id="{C83AD4ED-63F0-4D74-B8FF-DCBCE94D65B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3132" y="1780848"/>
            <a:ext cx="1863157" cy="1865022"/>
          </a:xfrm>
          <a:prstGeom prst="rect">
            <a:avLst/>
          </a:prstGeom>
        </p:spPr>
      </p:pic>
      <p:sp>
        <p:nvSpPr>
          <p:cNvPr id="26" name="Content Placeholder 2">
            <a:extLst>
              <a:ext uri="{FF2B5EF4-FFF2-40B4-BE49-F238E27FC236}">
                <a16:creationId xmlns:a16="http://schemas.microsoft.com/office/drawing/2014/main" id="{57B758CC-B0B7-4A2D-9B76-4A9B0A2C194F}"/>
              </a:ext>
            </a:extLst>
          </p:cNvPr>
          <p:cNvSpPr txBox="1">
            <a:spLocks/>
          </p:cNvSpPr>
          <p:nvPr/>
        </p:nvSpPr>
        <p:spPr>
          <a:xfrm>
            <a:off x="2598856" y="229737"/>
            <a:ext cx="6994288" cy="17662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66708" indent="-266708" algn="l" defTabSz="1066830" rtl="0" eaLnBrk="1" latinLnBrk="0" hangingPunct="1">
              <a:lnSpc>
                <a:spcPct val="90000"/>
              </a:lnSpc>
              <a:spcBef>
                <a:spcPts val="1167"/>
              </a:spcBef>
              <a:buFont typeface="Arial" panose="020B0604020202020204" pitchFamily="34" charset="0"/>
              <a:buChar char="•"/>
              <a:defRPr sz="32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0012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33538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6695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0036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93378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46719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00061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534030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62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3600" dirty="0">
                <a:solidFill>
                  <a:schemeClr val="bg1"/>
                </a:solidFill>
                <a:latin typeface="Bebas Neue Bold" panose="020B0606020202050201" pitchFamily="34" charset="0"/>
              </a:rPr>
              <a:t>-(library name) BY THE NUMBER-</a:t>
            </a:r>
          </a:p>
        </p:txBody>
      </p:sp>
    </p:spTree>
    <p:extLst>
      <p:ext uri="{BB962C8B-B14F-4D97-AF65-F5344CB8AC3E}">
        <p14:creationId xmlns:p14="http://schemas.microsoft.com/office/powerpoint/2010/main" val="345093395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1360</TotalTime>
  <Words>299</Words>
  <Application>Microsoft Office PowerPoint</Application>
  <PresentationFormat>Widescreen</PresentationFormat>
  <Paragraphs>59</Paragraphs>
  <Slides>9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6" baseType="lpstr">
      <vt:lpstr>Arial</vt:lpstr>
      <vt:lpstr>Bebas Neue Bold</vt:lpstr>
      <vt:lpstr>Calibri Light</vt:lpstr>
      <vt:lpstr>Open Sans Light</vt:lpstr>
      <vt:lpstr>Calibri</vt:lpstr>
      <vt:lpstr>Bebas Neue</vt:lpstr>
      <vt:lpstr>Office Theme</vt:lpstr>
      <vt:lpstr>Instructions to export for social media: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Sullivan, Kaili</dc:creator>
  <cp:lastModifiedBy>Sullivan, Kaili</cp:lastModifiedBy>
  <cp:revision>24</cp:revision>
  <dcterms:created xsi:type="dcterms:W3CDTF">2021-03-22T20:30:10Z</dcterms:created>
  <dcterms:modified xsi:type="dcterms:W3CDTF">2021-03-25T14:50:58Z</dcterms:modified>
</cp:coreProperties>
</file>