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67" r:id="rId2"/>
    <p:sldId id="269" r:id="rId3"/>
    <p:sldId id="265" r:id="rId4"/>
    <p:sldId id="270" r:id="rId5"/>
    <p:sldId id="271" r:id="rId6"/>
    <p:sldId id="268" r:id="rId7"/>
    <p:sldId id="263" r:id="rId8"/>
    <p:sldId id="264" r:id="rId9"/>
    <p:sldId id="266" r:id="rId10"/>
  </p:sldIdLst>
  <p:sldSz cx="13716000" cy="13716000"/>
  <p:notesSz cx="6858000" cy="9144000"/>
  <p:embeddedFontLst>
    <p:embeddedFont>
      <p:font typeface="Bebas Neue" panose="020B0606020202050201" pitchFamily="34" charset="0"/>
      <p:regular r:id="rId12"/>
    </p:embeddedFont>
    <p:embeddedFont>
      <p:font typeface="Bebas Neue Bold" panose="020B0606020202050201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Open Sans Light" panose="020B0306030504020204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  <a:srgbClr val="9954CC"/>
    <a:srgbClr val="FF9933"/>
    <a:srgbClr val="92D050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4660"/>
  </p:normalViewPr>
  <p:slideViewPr>
    <p:cSldViewPr snapToGrid="0">
      <p:cViewPr varScale="1">
        <p:scale>
          <a:sx n="56" d="100"/>
          <a:sy n="56" d="100"/>
        </p:scale>
        <p:origin x="27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73397-8FEA-4800-91EC-7245AA1EAC29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74D9-AE04-4F9E-A828-10FB962A3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300 members of the Raleigh community are active library card 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2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1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41B6-7909-4DD2-821F-4B471A7739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0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8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8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3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1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0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95D-BD31-4979-9E39-7A3269C0C5A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8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795D-BD31-4979-9E39-7A3269C0C5A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FC4B-CD36-4085-9F36-333D4AC5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3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0A050-174C-49AE-9990-1659117B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to export for social media: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8AE2DA-76C6-47E9-91FA-13498A2AAB8E}"/>
              </a:ext>
            </a:extLst>
          </p:cNvPr>
          <p:cNvSpPr txBox="1">
            <a:spLocks/>
          </p:cNvSpPr>
          <p:nvPr/>
        </p:nvSpPr>
        <p:spPr>
          <a:xfrm>
            <a:off x="942975" y="3381379"/>
            <a:ext cx="10515600" cy="3240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Ensure all slides are updated before exporting.</a:t>
            </a:r>
          </a:p>
          <a:p>
            <a:r>
              <a:rPr lang="en-US" dirty="0"/>
              <a:t>Choose File &gt; Save As (PC) or File &gt; Export (Mac).</a:t>
            </a:r>
          </a:p>
          <a:p>
            <a:r>
              <a:rPr lang="en-US" dirty="0"/>
              <a:t>Click the drop-down beneath the file name.</a:t>
            </a:r>
          </a:p>
          <a:p>
            <a:r>
              <a:rPr lang="en-US" dirty="0"/>
              <a:t>Select PNG Portable Network Graphics Format.</a:t>
            </a:r>
          </a:p>
          <a:p>
            <a:r>
              <a:rPr lang="en-US" dirty="0"/>
              <a:t>Click Save.</a:t>
            </a:r>
          </a:p>
        </p:txBody>
      </p:sp>
    </p:spTree>
    <p:extLst>
      <p:ext uri="{BB962C8B-B14F-4D97-AF65-F5344CB8AC3E}">
        <p14:creationId xmlns:p14="http://schemas.microsoft.com/office/powerpoint/2010/main" val="46226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79A46B-A688-46AE-AA8A-4A1D7F576D7B}"/>
              </a:ext>
            </a:extLst>
          </p:cNvPr>
          <p:cNvSpPr txBox="1">
            <a:spLocks/>
          </p:cNvSpPr>
          <p:nvPr/>
        </p:nvSpPr>
        <p:spPr>
          <a:xfrm>
            <a:off x="838103" y="2208070"/>
            <a:ext cx="12039785" cy="6581337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7900"/>
              </a:lnSpc>
              <a:spcBef>
                <a:spcPts val="0"/>
              </a:spcBef>
              <a:buNone/>
            </a:pPr>
            <a:r>
              <a:rPr lang="en-US" sz="7200" dirty="0">
                <a:solidFill>
                  <a:srgbClr val="0070C0"/>
                </a:solidFill>
                <a:latin typeface="Bebas Neue Bold" panose="020B0606020202050201" pitchFamily="34" charset="0"/>
              </a:rPr>
              <a:t>(library name) </a:t>
            </a:r>
            <a:r>
              <a:rPr lang="en-US" sz="7200" dirty="0">
                <a:solidFill>
                  <a:schemeClr val="bg1"/>
                </a:solidFill>
                <a:latin typeface="Bebas Neue Bold" panose="020B0606020202050201" pitchFamily="34" charset="0"/>
              </a:rPr>
              <a:t>currently provides library services through</a:t>
            </a:r>
            <a:endParaRPr lang="en-US" sz="4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F6FC366-3B52-4256-9280-3B81F2F2C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13" y="3590734"/>
            <a:ext cx="6926364" cy="693330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6A595D-E755-4542-A42D-13CFD53E2146}"/>
              </a:ext>
            </a:extLst>
          </p:cNvPr>
          <p:cNvSpPr txBox="1">
            <a:spLocks/>
          </p:cNvSpPr>
          <p:nvPr/>
        </p:nvSpPr>
        <p:spPr>
          <a:xfrm>
            <a:off x="1931610" y="8470021"/>
            <a:ext cx="3312728" cy="6581337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120"/>
              </a:lnSpc>
              <a:spcBef>
                <a:spcPts val="0"/>
              </a:spcBef>
              <a:buNone/>
            </a:pPr>
            <a:endParaRPr lang="en-US" sz="5940" dirty="0">
              <a:solidFill>
                <a:schemeClr val="bg1"/>
              </a:solidFill>
              <a:latin typeface="Bebas Neue Bold" panose="020B0606020202050201" pitchFamily="34" charset="0"/>
            </a:endParaRPr>
          </a:p>
          <a:p>
            <a:pPr marL="0" indent="0" algn="ctr">
              <a:lnSpc>
                <a:spcPts val="6120"/>
              </a:lnSpc>
              <a:spcBef>
                <a:spcPts val="0"/>
              </a:spcBef>
              <a:buNone/>
            </a:pPr>
            <a:endParaRPr lang="en-US" sz="5940" dirty="0">
              <a:solidFill>
                <a:schemeClr val="bg1"/>
              </a:solidFill>
              <a:latin typeface="Bebas Neue Bold" panose="020B0606020202050201" pitchFamily="34" charset="0"/>
            </a:endParaRPr>
          </a:p>
          <a:p>
            <a:pPr marL="0" indent="0" algn="ctr">
              <a:lnSpc>
                <a:spcPts val="6120"/>
              </a:lnSpc>
              <a:spcBef>
                <a:spcPts val="0"/>
              </a:spcBef>
              <a:buNone/>
            </a:pPr>
            <a:br>
              <a:rPr lang="en-US" sz="480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21500" dirty="0">
                <a:solidFill>
                  <a:schemeClr val="bg1"/>
                </a:solidFill>
                <a:latin typeface="Bebas Neue Bold" panose="020B0606020202050201" pitchFamily="34" charset="0"/>
              </a:rPr>
              <a:t>x</a:t>
            </a:r>
            <a:endParaRPr lang="en-US" sz="80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1B78C3-A041-400C-8A58-624352D2857A}"/>
              </a:ext>
            </a:extLst>
          </p:cNvPr>
          <p:cNvSpPr txBox="1">
            <a:spLocks/>
          </p:cNvSpPr>
          <p:nvPr/>
        </p:nvSpPr>
        <p:spPr>
          <a:xfrm>
            <a:off x="2797672" y="9849404"/>
            <a:ext cx="9297270" cy="6581337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120"/>
              </a:lnSpc>
              <a:spcBef>
                <a:spcPts val="0"/>
              </a:spcBef>
              <a:buNone/>
            </a:pPr>
            <a:endParaRPr lang="en-US" sz="4000" dirty="0">
              <a:solidFill>
                <a:srgbClr val="004D86"/>
              </a:solidFill>
              <a:latin typeface="Bebas Neue Bold" panose="020B0606020202050201" pitchFamily="34" charset="0"/>
            </a:endParaRPr>
          </a:p>
          <a:p>
            <a:pPr marL="0" indent="0" algn="ctr">
              <a:lnSpc>
                <a:spcPts val="6120"/>
              </a:lnSpc>
              <a:spcBef>
                <a:spcPts val="0"/>
              </a:spcBef>
              <a:buNone/>
            </a:pPr>
            <a:r>
              <a:rPr lang="en-US" sz="14900" dirty="0">
                <a:solidFill>
                  <a:srgbClr val="004D86"/>
                </a:solidFill>
                <a:latin typeface="Bebas Neue Bold" panose="020B0606020202050201" pitchFamily="34" charset="0"/>
              </a:rPr>
              <a:t>locations</a:t>
            </a:r>
            <a:endParaRPr lang="en-US" sz="124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58E60-E4C1-459E-B323-AAC6006FB43B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097739-13A2-473B-8098-CB0C604ADF5E}"/>
              </a:ext>
            </a:extLst>
          </p:cNvPr>
          <p:cNvSpPr txBox="1">
            <a:spLocks/>
          </p:cNvSpPr>
          <p:nvPr/>
        </p:nvSpPr>
        <p:spPr>
          <a:xfrm>
            <a:off x="432263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9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6A67C3-E606-4C08-A373-2640672D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53" y="8242844"/>
            <a:ext cx="11525895" cy="3830263"/>
          </a:xfrm>
        </p:spPr>
        <p:txBody>
          <a:bodyPr>
            <a:normAutofit/>
          </a:bodyPr>
          <a:lstStyle/>
          <a:p>
            <a:pPr marL="0" indent="0" algn="ctr">
              <a:lnSpc>
                <a:spcPts val="7500"/>
              </a:lnSpc>
              <a:spcBef>
                <a:spcPts val="0"/>
              </a:spcBef>
              <a:buNone/>
            </a:pPr>
            <a:r>
              <a:rPr lang="en-US" sz="9600" dirty="0">
                <a:solidFill>
                  <a:schemeClr val="bg1"/>
                </a:solidFill>
                <a:latin typeface="Bebas Neue Bold" panose="020B0606020202050201" pitchFamily="34" charset="0"/>
              </a:rPr>
              <a:t>Of the (name) community</a:t>
            </a:r>
            <a:br>
              <a:rPr lang="en-US" sz="432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7200" dirty="0">
                <a:solidFill>
                  <a:srgbClr val="004D86"/>
                </a:solidFill>
                <a:latin typeface="Bebas Neue Bold" panose="020B0606020202050201" pitchFamily="34" charset="0"/>
              </a:rPr>
              <a:t>ARE Active Library Card Holders</a:t>
            </a:r>
            <a:endParaRPr lang="en-US" sz="396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17CED3-7987-4466-9379-38CB08F30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40" y="2698470"/>
            <a:ext cx="6395402" cy="640180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D38A77-CB26-4F8A-9AA7-C66D9108984D}"/>
              </a:ext>
            </a:extLst>
          </p:cNvPr>
          <p:cNvSpPr txBox="1">
            <a:spLocks/>
          </p:cNvSpPr>
          <p:nvPr/>
        </p:nvSpPr>
        <p:spPr>
          <a:xfrm>
            <a:off x="1891817" y="4677315"/>
            <a:ext cx="11041380" cy="4568905"/>
          </a:xfrm>
          <a:prstGeom prst="rect">
            <a:avLst/>
          </a:prstGeom>
        </p:spPr>
        <p:txBody>
          <a:bodyPr vert="horz" lIns="82296" tIns="41148" rIns="82296" bIns="41148" rtlCol="0">
            <a:normAutofit fontScale="92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200" dirty="0">
                <a:solidFill>
                  <a:schemeClr val="bg1"/>
                </a:solidFill>
                <a:latin typeface="Bebas Neue Bold" panose="020B0606020202050201" pitchFamily="34" charset="0"/>
              </a:rPr>
              <a:t>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804F3-0572-4325-8054-AE6DAD2E0209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605F5D-A6BB-4D61-9997-A88279E8ADC7}"/>
              </a:ext>
            </a:extLst>
          </p:cNvPr>
          <p:cNvSpPr txBox="1">
            <a:spLocks/>
          </p:cNvSpPr>
          <p:nvPr/>
        </p:nvSpPr>
        <p:spPr>
          <a:xfrm>
            <a:off x="432268" y="1271226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288F6E-E3CE-4CBD-AF96-CDAB3F4A9D68}"/>
              </a:ext>
            </a:extLst>
          </p:cNvPr>
          <p:cNvSpPr txBox="1">
            <a:spLocks/>
          </p:cNvSpPr>
          <p:nvPr/>
        </p:nvSpPr>
        <p:spPr>
          <a:xfrm>
            <a:off x="1765035" y="9312077"/>
            <a:ext cx="10185931" cy="3187619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7500"/>
              </a:lnSpc>
              <a:spcBef>
                <a:spcPts val="0"/>
              </a:spcBef>
              <a:buNone/>
            </a:pPr>
            <a:r>
              <a:rPr lang="en-US" sz="8800" dirty="0">
                <a:solidFill>
                  <a:schemeClr val="bg1"/>
                </a:solidFill>
                <a:latin typeface="Bebas Neue Bold" panose="020B0606020202050201" pitchFamily="34" charset="0"/>
              </a:rPr>
              <a:t>pre-covid </a:t>
            </a:r>
            <a:r>
              <a:rPr lang="en-US" sz="8800" dirty="0">
                <a:solidFill>
                  <a:srgbClr val="004D86"/>
                </a:solidFill>
                <a:latin typeface="Bebas Neue Bold" panose="020B0606020202050201" pitchFamily="34" charset="0"/>
              </a:rPr>
              <a:t>annual visits to (library name) (fy19)</a:t>
            </a:r>
            <a:endParaRPr lang="en-US" sz="60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57387A-4F9A-470D-9D2C-AECB1F1BC173}"/>
              </a:ext>
            </a:extLst>
          </p:cNvPr>
          <p:cNvSpPr txBox="1">
            <a:spLocks/>
          </p:cNvSpPr>
          <p:nvPr/>
        </p:nvSpPr>
        <p:spPr>
          <a:xfrm>
            <a:off x="3456130" y="7410090"/>
            <a:ext cx="7604101" cy="6581337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120"/>
              </a:lnSpc>
              <a:spcBef>
                <a:spcPts val="0"/>
              </a:spcBef>
              <a:buNone/>
            </a:pPr>
            <a:br>
              <a:rPr lang="en-US" sz="594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17910" dirty="0">
                <a:solidFill>
                  <a:schemeClr val="bg1"/>
                </a:solidFill>
                <a:latin typeface="Bebas Neue Bold" panose="020B0606020202050201" pitchFamily="34" charset="0"/>
              </a:rPr>
              <a:t>xx</a:t>
            </a:r>
            <a:endParaRPr lang="en-US" sz="396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D977A5C-3535-4B29-9445-AA833C2FB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04" y="1943320"/>
            <a:ext cx="6195193" cy="620139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AD1885-6E96-46F8-8915-2BEDDE93128B}"/>
              </a:ext>
            </a:extLst>
          </p:cNvPr>
          <p:cNvSpPr txBox="1">
            <a:spLocks/>
          </p:cNvSpPr>
          <p:nvPr/>
        </p:nvSpPr>
        <p:spPr>
          <a:xfrm>
            <a:off x="5604851" y="8207315"/>
            <a:ext cx="7519797" cy="1129084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580"/>
              </a:lnSpc>
              <a:spcBef>
                <a:spcPts val="0"/>
              </a:spcBef>
              <a:buNone/>
            </a:pPr>
            <a:r>
              <a:rPr lang="en-US" sz="10800" dirty="0">
                <a:solidFill>
                  <a:schemeClr val="bg1"/>
                </a:solidFill>
                <a:latin typeface="Bebas Neue Bold" panose="020B0606020202050201" pitchFamily="34" charset="0"/>
              </a:rPr>
              <a:t>thousand</a:t>
            </a:r>
            <a:endParaRPr lang="en-US" sz="54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F5A9A-276D-42A0-8E36-B4985D467ED6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56549B-F6F2-4454-A7DC-8D29F1CF867E}"/>
              </a:ext>
            </a:extLst>
          </p:cNvPr>
          <p:cNvSpPr txBox="1">
            <a:spLocks/>
          </p:cNvSpPr>
          <p:nvPr/>
        </p:nvSpPr>
        <p:spPr>
          <a:xfrm>
            <a:off x="432268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1DE97C-BB4C-421F-9D27-9092370E6AFA}"/>
              </a:ext>
            </a:extLst>
          </p:cNvPr>
          <p:cNvSpPr txBox="1">
            <a:spLocks/>
          </p:cNvSpPr>
          <p:nvPr/>
        </p:nvSpPr>
        <p:spPr>
          <a:xfrm>
            <a:off x="1074841" y="3670382"/>
            <a:ext cx="11566319" cy="3187619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580"/>
              </a:lnSpc>
              <a:spcBef>
                <a:spcPts val="0"/>
              </a:spcBef>
              <a:buNone/>
            </a:pPr>
            <a:r>
              <a:rPr lang="en-US" sz="8800" dirty="0">
                <a:solidFill>
                  <a:schemeClr val="bg1"/>
                </a:solidFill>
                <a:latin typeface="Bebas Neue Bold" panose="020B0606020202050201" pitchFamily="34" charset="0"/>
              </a:rPr>
              <a:t>(library name) employed</a:t>
            </a:r>
            <a:endParaRPr lang="en-US" sz="6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E91C5A-45A4-4EE3-9806-318F28E136A6}"/>
              </a:ext>
            </a:extLst>
          </p:cNvPr>
          <p:cNvSpPr txBox="1">
            <a:spLocks/>
          </p:cNvSpPr>
          <p:nvPr/>
        </p:nvSpPr>
        <p:spPr>
          <a:xfrm>
            <a:off x="1231947" y="8601924"/>
            <a:ext cx="11252106" cy="3830263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660"/>
              </a:lnSpc>
              <a:spcBef>
                <a:spcPts val="0"/>
              </a:spcBef>
            </a:pPr>
            <a:r>
              <a:rPr lang="en-US" sz="6480" dirty="0">
                <a:solidFill>
                  <a:schemeClr val="bg1"/>
                </a:solidFill>
                <a:latin typeface="Bebas Neue Bold" panose="020B0606020202050201" pitchFamily="34" charset="0"/>
              </a:rPr>
              <a:t>Full-time Equivalent staff members, </a:t>
            </a:r>
            <a:r>
              <a:rPr lang="en-US" sz="6480" dirty="0">
                <a:solidFill>
                  <a:srgbClr val="4D771F"/>
                </a:solidFill>
                <a:latin typeface="Bebas Neue Bold" panose="020B0606020202050201" pitchFamily="34" charset="0"/>
              </a:rPr>
              <a:t>including x professional librarians</a:t>
            </a:r>
          </a:p>
          <a:p>
            <a:pPr>
              <a:lnSpc>
                <a:spcPts val="6660"/>
              </a:lnSpc>
              <a:spcBef>
                <a:spcPts val="0"/>
              </a:spcBef>
            </a:pPr>
            <a:endParaRPr lang="en-US" sz="396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E0B7D2-C05A-4E9C-9FE5-E2BC942148CC}"/>
              </a:ext>
            </a:extLst>
          </p:cNvPr>
          <p:cNvSpPr txBox="1">
            <a:spLocks/>
          </p:cNvSpPr>
          <p:nvPr/>
        </p:nvSpPr>
        <p:spPr>
          <a:xfrm>
            <a:off x="4838828" y="7631854"/>
            <a:ext cx="8285819" cy="2601444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660"/>
              </a:lnSpc>
              <a:spcBef>
                <a:spcPts val="0"/>
              </a:spcBef>
            </a:pPr>
            <a:r>
              <a:rPr lang="en-US" sz="37200" dirty="0">
                <a:solidFill>
                  <a:schemeClr val="bg1"/>
                </a:solidFill>
                <a:latin typeface="Bebas Neue Bold" panose="020B0606020202050201" pitchFamily="34" charset="0"/>
              </a:rPr>
              <a:t>xx</a:t>
            </a:r>
            <a:endParaRPr lang="en-US" sz="14900" dirty="0">
              <a:solidFill>
                <a:srgbClr val="004D86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3863842-E8BB-4BFD-80CE-7DDA46E08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05" y="4083622"/>
            <a:ext cx="5201135" cy="5206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032993-49C6-4461-BE67-6F84DA55DC2A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963A62-FF03-4CB7-8C05-8331A6FFEEA8}"/>
              </a:ext>
            </a:extLst>
          </p:cNvPr>
          <p:cNvSpPr txBox="1">
            <a:spLocks/>
          </p:cNvSpPr>
          <p:nvPr/>
        </p:nvSpPr>
        <p:spPr>
          <a:xfrm>
            <a:off x="432268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6865E1-9680-4C07-AB97-B0F65EC8A1F0}"/>
              </a:ext>
            </a:extLst>
          </p:cNvPr>
          <p:cNvCxnSpPr>
            <a:cxnSpLocks/>
          </p:cNvCxnSpPr>
          <p:nvPr/>
        </p:nvCxnSpPr>
        <p:spPr>
          <a:xfrm>
            <a:off x="6970142" y="5283303"/>
            <a:ext cx="0" cy="5543706"/>
          </a:xfrm>
          <a:prstGeom prst="line">
            <a:avLst/>
          </a:prstGeom>
          <a:ln w="28575">
            <a:solidFill>
              <a:schemeClr val="bg1">
                <a:alpha val="8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6EA2AE-3BD5-465E-AF65-3C30C5C5583F}"/>
              </a:ext>
            </a:extLst>
          </p:cNvPr>
          <p:cNvSpPr txBox="1">
            <a:spLocks/>
          </p:cNvSpPr>
          <p:nvPr/>
        </p:nvSpPr>
        <p:spPr>
          <a:xfrm>
            <a:off x="1481116" y="2292143"/>
            <a:ext cx="10753769" cy="2442839"/>
          </a:xfrm>
          <a:prstGeom prst="rect">
            <a:avLst/>
          </a:prstGeom>
        </p:spPr>
        <p:txBody>
          <a:bodyPr vert="horz" lIns="82296" tIns="41148" rIns="82296" bIns="41148" rtlCol="0">
            <a:normAutofit lnSpcReduction="10000"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920" dirty="0">
                <a:solidFill>
                  <a:schemeClr val="bg1"/>
                </a:solidFill>
                <a:latin typeface="Bebas Neue Bold" panose="020B0606020202050201" pitchFamily="34" charset="0"/>
              </a:rPr>
              <a:t>IN fy20, (insert LIBRARY NAME) fulfilled</a:t>
            </a:r>
            <a:endParaRPr lang="en-US" sz="396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3868A9-5145-40CE-B7E5-9402DD5A2C6D}"/>
              </a:ext>
            </a:extLst>
          </p:cNvPr>
          <p:cNvSpPr txBox="1">
            <a:spLocks/>
          </p:cNvSpPr>
          <p:nvPr/>
        </p:nvSpPr>
        <p:spPr>
          <a:xfrm>
            <a:off x="322112" y="9138023"/>
            <a:ext cx="6535887" cy="2706157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400"/>
              </a:lnSpc>
              <a:spcBef>
                <a:spcPts val="0"/>
              </a:spcBef>
            </a:pPr>
            <a:r>
              <a:rPr lang="en-US" sz="7920" dirty="0">
                <a:solidFill>
                  <a:schemeClr val="accent6">
                    <a:lumMod val="75000"/>
                  </a:schemeClr>
                </a:solidFill>
                <a:latin typeface="Bebas Neue Bold" panose="020B0606020202050201" pitchFamily="34" charset="0"/>
              </a:rPr>
              <a:t>Information requests</a:t>
            </a:r>
            <a:endParaRPr lang="en-US" sz="3960" dirty="0">
              <a:solidFill>
                <a:schemeClr val="accent6">
                  <a:lumMod val="75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06E7F-EEB1-4EED-B1BE-8196BE2F22C5}"/>
              </a:ext>
            </a:extLst>
          </p:cNvPr>
          <p:cNvSpPr txBox="1">
            <a:spLocks/>
          </p:cNvSpPr>
          <p:nvPr/>
        </p:nvSpPr>
        <p:spPr>
          <a:xfrm>
            <a:off x="6801776" y="9196226"/>
            <a:ext cx="6535887" cy="2442839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100"/>
              </a:lnSpc>
              <a:spcBef>
                <a:spcPts val="0"/>
              </a:spcBef>
            </a:pPr>
            <a:r>
              <a:rPr lang="en-US" sz="7920" dirty="0">
                <a:solidFill>
                  <a:schemeClr val="accent6">
                    <a:lumMod val="75000"/>
                  </a:schemeClr>
                </a:solidFill>
                <a:latin typeface="Bebas Neue Bold" panose="020B0606020202050201" pitchFamily="34" charset="0"/>
              </a:rPr>
              <a:t>Material checkouts</a:t>
            </a:r>
            <a:endParaRPr lang="en-US" sz="3960" dirty="0">
              <a:solidFill>
                <a:schemeClr val="accent6">
                  <a:lumMod val="75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9635CC-3504-4B21-A180-54B545EDD6EA}"/>
              </a:ext>
            </a:extLst>
          </p:cNvPr>
          <p:cNvSpPr txBox="1">
            <a:spLocks/>
          </p:cNvSpPr>
          <p:nvPr/>
        </p:nvSpPr>
        <p:spPr>
          <a:xfrm>
            <a:off x="2534966" y="7782909"/>
            <a:ext cx="2222319" cy="1581723"/>
          </a:xfrm>
          <a:prstGeom prst="rect">
            <a:avLst/>
          </a:prstGeom>
        </p:spPr>
        <p:txBody>
          <a:bodyPr vert="horz" lIns="82296" tIns="41148" rIns="82296" bIns="41148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2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5A2F29-82D9-4259-BCC9-29D59FB6CADF}"/>
              </a:ext>
            </a:extLst>
          </p:cNvPr>
          <p:cNvSpPr txBox="1">
            <a:spLocks/>
          </p:cNvSpPr>
          <p:nvPr/>
        </p:nvSpPr>
        <p:spPr>
          <a:xfrm>
            <a:off x="9014630" y="7733681"/>
            <a:ext cx="2918546" cy="1581723"/>
          </a:xfrm>
          <a:prstGeom prst="rect">
            <a:avLst/>
          </a:prstGeom>
        </p:spPr>
        <p:txBody>
          <a:bodyPr vert="horz" lIns="82296" tIns="41148" rIns="82296" bIns="41148" rtlCol="0">
            <a:normAutofit fontScale="775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200" dirty="0">
                <a:solidFill>
                  <a:schemeClr val="bg1"/>
                </a:solidFill>
                <a:latin typeface="Bebas Neue Bold" panose="020B0606020202050201" pitchFamily="34" charset="0"/>
              </a:rPr>
              <a:t>000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D988B4F-9247-4CD6-8403-79B429550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43" y="4164495"/>
            <a:ext cx="3886769" cy="3890661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ED7F68-3933-4FC6-BCFA-107B48311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35" y="4154296"/>
            <a:ext cx="3886770" cy="38906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DB829-F88F-4066-B927-A0F31CDE628B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57B750-50CF-4159-826E-55A4FF256D65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9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D1C4FE-FF73-4FDD-B6AB-1FA40FC6AA73}"/>
              </a:ext>
            </a:extLst>
          </p:cNvPr>
          <p:cNvSpPr txBox="1">
            <a:spLocks/>
          </p:cNvSpPr>
          <p:nvPr/>
        </p:nvSpPr>
        <p:spPr>
          <a:xfrm>
            <a:off x="1014963" y="2777477"/>
            <a:ext cx="11686075" cy="2654343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600"/>
              </a:lnSpc>
              <a:spcBef>
                <a:spcPts val="0"/>
              </a:spcBef>
            </a:pPr>
            <a:r>
              <a:rPr lang="en-US" sz="7920" dirty="0">
                <a:solidFill>
                  <a:schemeClr val="bg1"/>
                </a:solidFill>
                <a:latin typeface="Bebas Neue Bold" panose="020B0606020202050201" pitchFamily="34" charset="0"/>
              </a:rPr>
              <a:t>IN fy20, (insert library name) PLANNED &amp; HOSTED</a:t>
            </a:r>
            <a:endParaRPr lang="en-US" sz="396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3357DC-F117-4178-A410-6B1C5F0D40AF}"/>
              </a:ext>
            </a:extLst>
          </p:cNvPr>
          <p:cNvSpPr txBox="1">
            <a:spLocks/>
          </p:cNvSpPr>
          <p:nvPr/>
        </p:nvSpPr>
        <p:spPr>
          <a:xfrm>
            <a:off x="6857996" y="5764112"/>
            <a:ext cx="6858004" cy="4062795"/>
          </a:xfrm>
          <a:prstGeom prst="rect">
            <a:avLst/>
          </a:prstGeom>
        </p:spPr>
        <p:txBody>
          <a:bodyPr vert="horz" lIns="82296" tIns="41148" rIns="82296" bIns="41148" rtlCol="0">
            <a:normAutofit fontScale="92500" lnSpcReduction="1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400" dirty="0">
                <a:solidFill>
                  <a:schemeClr val="bg1"/>
                </a:solidFill>
                <a:latin typeface="Bebas Neue Bold" panose="020B0606020202050201" pitchFamily="34" charset="0"/>
              </a:rPr>
              <a:t>XX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2722AD-DBB0-4BD7-BFA2-B900977F9ACF}"/>
              </a:ext>
            </a:extLst>
          </p:cNvPr>
          <p:cNvSpPr txBox="1">
            <a:spLocks/>
          </p:cNvSpPr>
          <p:nvPr/>
        </p:nvSpPr>
        <p:spPr>
          <a:xfrm>
            <a:off x="1764320" y="9197852"/>
            <a:ext cx="10187360" cy="3481341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0"/>
              </a:lnSpc>
              <a:spcBef>
                <a:spcPts val="0"/>
              </a:spcBef>
            </a:pPr>
            <a:r>
              <a:rPr lang="en-US" sz="8800" dirty="0">
                <a:solidFill>
                  <a:schemeClr val="bg1"/>
                </a:solidFill>
                <a:latin typeface="Bebas Neue" panose="020B0606020202050201" pitchFamily="34" charset="0"/>
              </a:rPr>
              <a:t>PROGRAMS FOR </a:t>
            </a:r>
            <a:r>
              <a:rPr lang="en-US" sz="8800" dirty="0">
                <a:solidFill>
                  <a:srgbClr val="4D771F"/>
                </a:solidFill>
                <a:latin typeface="Bebas Neue" panose="020B0606020202050201" pitchFamily="34" charset="0"/>
              </a:rPr>
              <a:t>COMMUNITY</a:t>
            </a:r>
          </a:p>
          <a:p>
            <a:pPr>
              <a:lnSpc>
                <a:spcPts val="8000"/>
              </a:lnSpc>
              <a:spcBef>
                <a:spcPts val="0"/>
              </a:spcBef>
            </a:pPr>
            <a:r>
              <a:rPr lang="en-US" sz="8800" dirty="0">
                <a:solidFill>
                  <a:srgbClr val="4D771F"/>
                </a:solidFill>
                <a:latin typeface="Bebas Neue" panose="020B0606020202050201" pitchFamily="34" charset="0"/>
              </a:rPr>
              <a:t>MEMBERS OF ALL AGES</a:t>
            </a:r>
            <a:endParaRPr lang="en-US" sz="4800" dirty="0">
              <a:solidFill>
                <a:srgbClr val="4D771F"/>
              </a:solidFill>
              <a:latin typeface="Bebas Neue" panose="020B0606020202050201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23E2FE1-0634-48BF-A0BF-C450F32F2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65" y="5045952"/>
            <a:ext cx="4058731" cy="4062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739CD4-68AE-4597-8878-56A626C3220B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F01CF-C2EF-4842-B12F-5A0CE8530555}"/>
              </a:ext>
            </a:extLst>
          </p:cNvPr>
          <p:cNvSpPr txBox="1">
            <a:spLocks/>
          </p:cNvSpPr>
          <p:nvPr/>
        </p:nvSpPr>
        <p:spPr>
          <a:xfrm>
            <a:off x="432268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131704-7A1B-4A00-A427-28A7D2F52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113" y="9452976"/>
            <a:ext cx="10753768" cy="19375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0" dirty="0">
                <a:solidFill>
                  <a:schemeClr val="bg1"/>
                </a:solidFill>
                <a:latin typeface="Bebas Neue Bold" panose="020B0606020202050201" pitchFamily="34" charset="0"/>
              </a:rPr>
              <a:t>Bookmobile events</a:t>
            </a:r>
            <a:br>
              <a:rPr lang="en-US" sz="4320" dirty="0">
                <a:solidFill>
                  <a:schemeClr val="bg1"/>
                </a:solidFill>
                <a:latin typeface="Bebas Neue Bold" panose="020B0606020202050201" pitchFamily="34" charset="0"/>
              </a:rPr>
            </a:br>
            <a:endParaRPr lang="en-US" sz="396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C0E821-3810-4C2B-AD4A-9C97145F030A}"/>
              </a:ext>
            </a:extLst>
          </p:cNvPr>
          <p:cNvSpPr txBox="1">
            <a:spLocks/>
          </p:cNvSpPr>
          <p:nvPr/>
        </p:nvSpPr>
        <p:spPr>
          <a:xfrm>
            <a:off x="2242350" y="5886085"/>
            <a:ext cx="11041380" cy="4568905"/>
          </a:xfrm>
          <a:prstGeom prst="rect">
            <a:avLst/>
          </a:prstGeom>
        </p:spPr>
        <p:txBody>
          <a:bodyPr vert="horz" lIns="82296" tIns="41148" rIns="82296" bIns="41148" rtlCol="0">
            <a:normAutofit fontScale="85000" lnSpcReduction="20000"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1400" dirty="0">
                <a:solidFill>
                  <a:schemeClr val="bg1"/>
                </a:solidFill>
                <a:latin typeface="Bebas Neue Bold" panose="020B0606020202050201" pitchFamily="34" charset="0"/>
              </a:rPr>
              <a:t>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1D34D9-E368-4677-A814-3E7D7D765DB1}"/>
              </a:ext>
            </a:extLst>
          </p:cNvPr>
          <p:cNvSpPr txBox="1">
            <a:spLocks/>
          </p:cNvSpPr>
          <p:nvPr/>
        </p:nvSpPr>
        <p:spPr>
          <a:xfrm>
            <a:off x="1481113" y="3091262"/>
            <a:ext cx="10753769" cy="3295468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800"/>
              </a:lnSpc>
              <a:spcBef>
                <a:spcPts val="0"/>
              </a:spcBef>
            </a:pP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In fy20, 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Bebas Neue Bold" panose="020B0606020202050201" pitchFamily="34" charset="0"/>
              </a:rPr>
              <a:t>(insert Library name) </a:t>
            </a:r>
            <a:r>
              <a:rPr lang="en-US" sz="8000" dirty="0">
                <a:solidFill>
                  <a:schemeClr val="bg1"/>
                </a:solidFill>
                <a:latin typeface="Bebas Neue Bold" panose="020B0606020202050201" pitchFamily="34" charset="0"/>
              </a:rPr>
              <a:t>hosted</a:t>
            </a:r>
            <a:endParaRPr lang="en-US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6F9DB90-21AF-4F19-B5B9-F2E73B5C02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3" b="31911"/>
          <a:stretch/>
        </p:blipFill>
        <p:spPr>
          <a:xfrm>
            <a:off x="3861747" y="5521853"/>
            <a:ext cx="8655959" cy="3541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E2031F-86E2-433D-B88D-E029B67AD181}"/>
              </a:ext>
            </a:extLst>
          </p:cNvPr>
          <p:cNvSpPr txBox="1"/>
          <p:nvPr/>
        </p:nvSpPr>
        <p:spPr>
          <a:xfrm>
            <a:off x="591351" y="12432187"/>
            <a:ext cx="1253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35FAC1-C2A3-4620-909C-7F31AAD5E8EB}"/>
              </a:ext>
            </a:extLst>
          </p:cNvPr>
          <p:cNvSpPr txBox="1">
            <a:spLocks/>
          </p:cNvSpPr>
          <p:nvPr/>
        </p:nvSpPr>
        <p:spPr>
          <a:xfrm>
            <a:off x="432265" y="894720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4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5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B5F755-5F5C-467B-B202-63F5BCAD66B5}"/>
              </a:ext>
            </a:extLst>
          </p:cNvPr>
          <p:cNvSpPr txBox="1">
            <a:spLocks/>
          </p:cNvSpPr>
          <p:nvPr/>
        </p:nvSpPr>
        <p:spPr>
          <a:xfrm>
            <a:off x="1253733" y="1866811"/>
            <a:ext cx="11208534" cy="2401231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00"/>
              </a:lnSpc>
              <a:spcBef>
                <a:spcPts val="0"/>
              </a:spcBef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For an average of </a:t>
            </a:r>
            <a:r>
              <a:rPr lang="en-US" sz="5400" dirty="0">
                <a:solidFill>
                  <a:srgbClr val="4A206A"/>
                </a:solidFill>
                <a:latin typeface="Bebas Neue Bold" panose="020B0606020202050201" pitchFamily="34" charset="0"/>
              </a:rPr>
              <a:t>$XX per person </a:t>
            </a: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(LIBRARY NAME) </a:t>
            </a:r>
            <a:r>
              <a:rPr lang="en-US" sz="5400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haS</a:t>
            </a: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 provided (FY20):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A2987A-32E5-42DC-83E5-CE40C8EAE4DD}"/>
              </a:ext>
            </a:extLst>
          </p:cNvPr>
          <p:cNvCxnSpPr/>
          <p:nvPr/>
        </p:nvCxnSpPr>
        <p:spPr>
          <a:xfrm>
            <a:off x="6857997" y="4000299"/>
            <a:ext cx="0" cy="3672459"/>
          </a:xfrm>
          <a:prstGeom prst="line">
            <a:avLst/>
          </a:prstGeom>
          <a:ln w="28575">
            <a:solidFill>
              <a:schemeClr val="bg1">
                <a:alpha val="5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879A99-A2C7-4C40-9D02-C6855AEBFB72}"/>
              </a:ext>
            </a:extLst>
          </p:cNvPr>
          <p:cNvCxnSpPr>
            <a:cxnSpLocks/>
          </p:cNvCxnSpPr>
          <p:nvPr/>
        </p:nvCxnSpPr>
        <p:spPr>
          <a:xfrm flipH="1">
            <a:off x="945489" y="7972801"/>
            <a:ext cx="11802006" cy="8074"/>
          </a:xfrm>
          <a:prstGeom prst="line">
            <a:avLst/>
          </a:prstGeom>
          <a:ln w="28575">
            <a:solidFill>
              <a:schemeClr val="bg1">
                <a:alpha val="5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E81BE5-5D5E-4A2F-9F28-A58F6B909731}"/>
              </a:ext>
            </a:extLst>
          </p:cNvPr>
          <p:cNvSpPr txBox="1">
            <a:spLocks/>
          </p:cNvSpPr>
          <p:nvPr/>
        </p:nvSpPr>
        <p:spPr>
          <a:xfrm>
            <a:off x="933183" y="6255202"/>
            <a:ext cx="5331009" cy="153502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ACCESS TO OVER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sz="5400" dirty="0">
                <a:solidFill>
                  <a:srgbClr val="4A206A"/>
                </a:solidFill>
                <a:latin typeface="Bebas Neue Bold" panose="020B0606020202050201" pitchFamily="34" charset="0"/>
              </a:rPr>
              <a:t>0000 </a:t>
            </a: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PRINT MATERIALS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B57B5E-FB20-4062-9E46-7773435B90AD}"/>
              </a:ext>
            </a:extLst>
          </p:cNvPr>
          <p:cNvSpPr txBox="1">
            <a:spLocks/>
          </p:cNvSpPr>
          <p:nvPr/>
        </p:nvSpPr>
        <p:spPr>
          <a:xfrm>
            <a:off x="7440298" y="6379034"/>
            <a:ext cx="5234823" cy="243063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PROGRAMMING FOR </a:t>
            </a:r>
            <a:r>
              <a:rPr lang="en-US" sz="5400" dirty="0">
                <a:solidFill>
                  <a:srgbClr val="5A2781"/>
                </a:solidFill>
                <a:latin typeface="Bebas Neue Bold" panose="020B0606020202050201" pitchFamily="34" charset="0"/>
              </a:rPr>
              <a:t>000 </a:t>
            </a: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ATTENDEES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DA7F1E-41B2-47B7-885E-64B2599B95E8}"/>
              </a:ext>
            </a:extLst>
          </p:cNvPr>
          <p:cNvSpPr txBox="1">
            <a:spLocks/>
          </p:cNvSpPr>
          <p:nvPr/>
        </p:nvSpPr>
        <p:spPr>
          <a:xfrm>
            <a:off x="824867" y="10548859"/>
            <a:ext cx="5894553" cy="2439057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00"/>
              </a:lnSpc>
              <a:spcBef>
                <a:spcPts val="0"/>
              </a:spcBef>
            </a:pPr>
            <a:r>
              <a:rPr lang="en-US" sz="4320" dirty="0">
                <a:solidFill>
                  <a:schemeClr val="bg1"/>
                </a:solidFill>
                <a:latin typeface="Bebas Neue Bold" panose="020B0606020202050201" pitchFamily="34" charset="0"/>
              </a:rPr>
              <a:t>BROADBAND &amp; TECHNOLOGY ACCESS VIA </a:t>
            </a:r>
            <a:r>
              <a:rPr lang="en-US" sz="4320" dirty="0">
                <a:solidFill>
                  <a:srgbClr val="4A206A"/>
                </a:solidFill>
                <a:latin typeface="Bebas Neue Bold" panose="020B0606020202050201" pitchFamily="34" charset="0"/>
              </a:rPr>
              <a:t>0,000 </a:t>
            </a:r>
            <a:r>
              <a:rPr lang="en-US" sz="4320" dirty="0">
                <a:solidFill>
                  <a:schemeClr val="bg1"/>
                </a:solidFill>
                <a:latin typeface="Bebas Neue Bold" panose="020B0606020202050201" pitchFamily="34" charset="0"/>
              </a:rPr>
              <a:t>INTERNET SESSIONS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C32341-74AD-465C-99B1-3AA3E7568695}"/>
              </a:ext>
            </a:extLst>
          </p:cNvPr>
          <p:cNvSpPr txBox="1">
            <a:spLocks/>
          </p:cNvSpPr>
          <p:nvPr/>
        </p:nvSpPr>
        <p:spPr>
          <a:xfrm>
            <a:off x="7846835" y="10742959"/>
            <a:ext cx="4615429" cy="1805253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15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3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366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7076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91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90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7322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sz="5400" dirty="0">
                <a:solidFill>
                  <a:srgbClr val="4A206A"/>
                </a:solidFill>
                <a:latin typeface="Bebas Neue Bold" panose="020B0606020202050201" pitchFamily="34" charset="0"/>
              </a:rPr>
              <a:t>000</a:t>
            </a: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 meeting room reservations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FA76A2C-31DA-4659-9D89-7B140635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52" y="3423522"/>
            <a:ext cx="3134585" cy="3137725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DA4E95D-06C1-4745-9BBD-0BABA4058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687" y="8214362"/>
            <a:ext cx="2535698" cy="253823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8AA0E9C-6274-4EB4-A896-E57E2C84EA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07"/>
          <a:stretch/>
        </p:blipFill>
        <p:spPr>
          <a:xfrm>
            <a:off x="7596475" y="3237742"/>
            <a:ext cx="4452905" cy="2687456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83AD4ED-63F0-4D74-B8FF-DCBCE94D6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14" y="7904671"/>
            <a:ext cx="2785817" cy="27886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0F7B86-DFAD-49FD-8F62-41C129F8968A}"/>
              </a:ext>
            </a:extLst>
          </p:cNvPr>
          <p:cNvSpPr txBox="1"/>
          <p:nvPr/>
        </p:nvSpPr>
        <p:spPr>
          <a:xfrm>
            <a:off x="591348" y="12695529"/>
            <a:ext cx="12533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NATIONAL LIBRARY WEEK 2021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D4EA187-5224-4FA1-BFCA-7C16F13000E6}"/>
              </a:ext>
            </a:extLst>
          </p:cNvPr>
          <p:cNvSpPr txBox="1">
            <a:spLocks/>
          </p:cNvSpPr>
          <p:nvPr/>
        </p:nvSpPr>
        <p:spPr>
          <a:xfrm>
            <a:off x="432268" y="582359"/>
            <a:ext cx="12851465" cy="354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-(library name) BY THE NUMBER-</a:t>
            </a:r>
            <a:endParaRPr lang="en-US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1E89B-855E-4543-A939-1A9E8CF6BB9C}"/>
              </a:ext>
            </a:extLst>
          </p:cNvPr>
          <p:cNvCxnSpPr/>
          <p:nvPr/>
        </p:nvCxnSpPr>
        <p:spPr>
          <a:xfrm>
            <a:off x="6846492" y="8310879"/>
            <a:ext cx="0" cy="3672459"/>
          </a:xfrm>
          <a:prstGeom prst="line">
            <a:avLst/>
          </a:prstGeom>
          <a:ln w="28575">
            <a:solidFill>
              <a:schemeClr val="bg1">
                <a:alpha val="5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33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292</Words>
  <Application>Microsoft Office PowerPoint</Application>
  <PresentationFormat>Custom</PresentationFormat>
  <Paragraphs>58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Bebas Neue Bold</vt:lpstr>
      <vt:lpstr>Calibri Light</vt:lpstr>
      <vt:lpstr>Open Sans Light</vt:lpstr>
      <vt:lpstr>Calibri</vt:lpstr>
      <vt:lpstr>Bebas Neue</vt:lpstr>
      <vt:lpstr>Office Theme</vt:lpstr>
      <vt:lpstr>Instructions to export for social media: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Kaili</dc:creator>
  <cp:lastModifiedBy>Sullivan, Kaili</cp:lastModifiedBy>
  <cp:revision>22</cp:revision>
  <dcterms:created xsi:type="dcterms:W3CDTF">2021-03-23T14:58:16Z</dcterms:created>
  <dcterms:modified xsi:type="dcterms:W3CDTF">2021-03-25T14:53:10Z</dcterms:modified>
</cp:coreProperties>
</file>