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1"/>
  </p:notesMasterIdLst>
  <p:sldIdLst>
    <p:sldId id="267" r:id="rId2"/>
    <p:sldId id="269" r:id="rId3"/>
    <p:sldId id="265" r:id="rId4"/>
    <p:sldId id="270" r:id="rId5"/>
    <p:sldId id="271" r:id="rId6"/>
    <p:sldId id="268" r:id="rId7"/>
    <p:sldId id="263" r:id="rId8"/>
    <p:sldId id="264" r:id="rId9"/>
    <p:sldId id="266" r:id="rId10"/>
  </p:sldIdLst>
  <p:sldSz cx="5588000" cy="2794000"/>
  <p:notesSz cx="6858000" cy="9144000"/>
  <p:embeddedFontLst>
    <p:embeddedFont>
      <p:font typeface="Bebas Neue" panose="020B0606020202050201" pitchFamily="34" charset="0"/>
      <p:regular r:id="rId12"/>
    </p:embeddedFont>
    <p:embeddedFont>
      <p:font typeface="Bebas Neue Bold" panose="020B0606020202050201" pitchFamily="34" charset="0"/>
      <p:bold r:id="rId13"/>
    </p:embeddedFon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Calibri Light" panose="020F0302020204030204" pitchFamily="34" charset="0"/>
      <p:regular r:id="rId18"/>
      <p:italic r:id="rId19"/>
    </p:embeddedFont>
    <p:embeddedFont>
      <p:font typeface="Open Sans Light" panose="020B0306030504020204" pitchFamily="34" charset="0"/>
      <p:regular r:id="rId20"/>
      <p:italic r:id="rId2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54CC"/>
    <a:srgbClr val="FF9933"/>
    <a:srgbClr val="92D050"/>
    <a:srgbClr val="00A1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72" autoAdjust="0"/>
    <p:restoredTop sz="94660"/>
  </p:normalViewPr>
  <p:slideViewPr>
    <p:cSldViewPr snapToGrid="0">
      <p:cViewPr varScale="1">
        <p:scale>
          <a:sx n="253" d="100"/>
          <a:sy n="253" d="100"/>
        </p:scale>
        <p:origin x="180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AC77FF-228B-479C-8D04-BE4EF1688047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42900" y="1143000"/>
            <a:ext cx="61722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AF7967-E3F4-493D-BC48-E1B5F8852A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987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1pPr>
    <a:lvl2pPr marL="201168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2pPr>
    <a:lvl3pPr marL="402336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3pPr>
    <a:lvl4pPr marL="603504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4pPr>
    <a:lvl5pPr marL="804672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5pPr>
    <a:lvl6pPr marL="1005840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6pPr>
    <a:lvl7pPr marL="1207008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7pPr>
    <a:lvl8pPr marL="1408176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8pPr>
    <a:lvl9pPr marL="1609344" algn="l" defTabSz="402336" rtl="0" eaLnBrk="1" latinLnBrk="0" hangingPunct="1">
      <a:defRPr sz="52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Example: 300 members of the Raleigh community are active library card holders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42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8164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2641B6-7909-4DD2-821F-4B471A7739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2038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98500" y="457259"/>
            <a:ext cx="4191000" cy="972726"/>
          </a:xfrm>
        </p:spPr>
        <p:txBody>
          <a:bodyPr anchor="b"/>
          <a:lstStyle>
            <a:lvl1pPr algn="ctr">
              <a:defRPr sz="24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98500" y="1467497"/>
            <a:ext cx="4191000" cy="674570"/>
          </a:xfrm>
        </p:spPr>
        <p:txBody>
          <a:bodyPr/>
          <a:lstStyle>
            <a:lvl1pPr marL="0" indent="0" algn="ctr">
              <a:buNone/>
              <a:defRPr sz="978"/>
            </a:lvl1pPr>
            <a:lvl2pPr marL="186263" indent="0" algn="ctr">
              <a:buNone/>
              <a:defRPr sz="815"/>
            </a:lvl2pPr>
            <a:lvl3pPr marL="372527" indent="0" algn="ctr">
              <a:buNone/>
              <a:defRPr sz="733"/>
            </a:lvl3pPr>
            <a:lvl4pPr marL="558790" indent="0" algn="ctr">
              <a:buNone/>
              <a:defRPr sz="652"/>
            </a:lvl4pPr>
            <a:lvl5pPr marL="745053" indent="0" algn="ctr">
              <a:buNone/>
              <a:defRPr sz="652"/>
            </a:lvl5pPr>
            <a:lvl6pPr marL="931316" indent="0" algn="ctr">
              <a:buNone/>
              <a:defRPr sz="652"/>
            </a:lvl6pPr>
            <a:lvl7pPr marL="1117580" indent="0" algn="ctr">
              <a:buNone/>
              <a:defRPr sz="652"/>
            </a:lvl7pPr>
            <a:lvl8pPr marL="1303843" indent="0" algn="ctr">
              <a:buNone/>
              <a:defRPr sz="652"/>
            </a:lvl8pPr>
            <a:lvl9pPr marL="1490106" indent="0" algn="ctr">
              <a:buNone/>
              <a:defRPr sz="652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06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3213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998912" y="148755"/>
            <a:ext cx="1204913" cy="236778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4175" y="148755"/>
            <a:ext cx="3544888" cy="236778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52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48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265" y="696560"/>
            <a:ext cx="4819650" cy="1162226"/>
          </a:xfrm>
        </p:spPr>
        <p:txBody>
          <a:bodyPr anchor="b"/>
          <a:lstStyle>
            <a:lvl1pPr>
              <a:defRPr sz="244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265" y="1869782"/>
            <a:ext cx="4819650" cy="611187"/>
          </a:xfrm>
        </p:spPr>
        <p:txBody>
          <a:bodyPr/>
          <a:lstStyle>
            <a:lvl1pPr marL="0" indent="0">
              <a:buNone/>
              <a:defRPr sz="978">
                <a:solidFill>
                  <a:schemeClr val="tx1">
                    <a:tint val="75000"/>
                  </a:schemeClr>
                </a:solidFill>
              </a:defRPr>
            </a:lvl1pPr>
            <a:lvl2pPr marL="186263" indent="0">
              <a:buNone/>
              <a:defRPr sz="815">
                <a:solidFill>
                  <a:schemeClr val="tx1">
                    <a:tint val="75000"/>
                  </a:schemeClr>
                </a:solidFill>
              </a:defRPr>
            </a:lvl2pPr>
            <a:lvl3pPr marL="372527" indent="0">
              <a:buNone/>
              <a:defRPr sz="733">
                <a:solidFill>
                  <a:schemeClr val="tx1">
                    <a:tint val="75000"/>
                  </a:schemeClr>
                </a:solidFill>
              </a:defRPr>
            </a:lvl3pPr>
            <a:lvl4pPr marL="558790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4pPr>
            <a:lvl5pPr marL="745053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5pPr>
            <a:lvl6pPr marL="931316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6pPr>
            <a:lvl7pPr marL="1117580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7pPr>
            <a:lvl8pPr marL="1303843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8pPr>
            <a:lvl9pPr marL="1490106" indent="0">
              <a:buNone/>
              <a:defRPr sz="65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6797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4175" y="743773"/>
            <a:ext cx="2374900" cy="17727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828925" y="743773"/>
            <a:ext cx="2374900" cy="177276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327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48755"/>
            <a:ext cx="4819650" cy="54004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903" y="684918"/>
            <a:ext cx="2363986" cy="335668"/>
          </a:xfrm>
        </p:spPr>
        <p:txBody>
          <a:bodyPr anchor="b"/>
          <a:lstStyle>
            <a:lvl1pPr marL="0" indent="0">
              <a:buNone/>
              <a:defRPr sz="978" b="1"/>
            </a:lvl1pPr>
            <a:lvl2pPr marL="186263" indent="0">
              <a:buNone/>
              <a:defRPr sz="815" b="1"/>
            </a:lvl2pPr>
            <a:lvl3pPr marL="372527" indent="0">
              <a:buNone/>
              <a:defRPr sz="733" b="1"/>
            </a:lvl3pPr>
            <a:lvl4pPr marL="558790" indent="0">
              <a:buNone/>
              <a:defRPr sz="652" b="1"/>
            </a:lvl4pPr>
            <a:lvl5pPr marL="745053" indent="0">
              <a:buNone/>
              <a:defRPr sz="652" b="1"/>
            </a:lvl5pPr>
            <a:lvl6pPr marL="931316" indent="0">
              <a:buNone/>
              <a:defRPr sz="652" b="1"/>
            </a:lvl6pPr>
            <a:lvl7pPr marL="1117580" indent="0">
              <a:buNone/>
              <a:defRPr sz="652" b="1"/>
            </a:lvl7pPr>
            <a:lvl8pPr marL="1303843" indent="0">
              <a:buNone/>
              <a:defRPr sz="652" b="1"/>
            </a:lvl8pPr>
            <a:lvl9pPr marL="1490106" indent="0">
              <a:buNone/>
              <a:defRPr sz="6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4903" y="1020586"/>
            <a:ext cx="2363986" cy="1501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828925" y="684918"/>
            <a:ext cx="2375628" cy="335668"/>
          </a:xfrm>
        </p:spPr>
        <p:txBody>
          <a:bodyPr anchor="b"/>
          <a:lstStyle>
            <a:lvl1pPr marL="0" indent="0">
              <a:buNone/>
              <a:defRPr sz="978" b="1"/>
            </a:lvl1pPr>
            <a:lvl2pPr marL="186263" indent="0">
              <a:buNone/>
              <a:defRPr sz="815" b="1"/>
            </a:lvl2pPr>
            <a:lvl3pPr marL="372527" indent="0">
              <a:buNone/>
              <a:defRPr sz="733" b="1"/>
            </a:lvl3pPr>
            <a:lvl4pPr marL="558790" indent="0">
              <a:buNone/>
              <a:defRPr sz="652" b="1"/>
            </a:lvl4pPr>
            <a:lvl5pPr marL="745053" indent="0">
              <a:buNone/>
              <a:defRPr sz="652" b="1"/>
            </a:lvl5pPr>
            <a:lvl6pPr marL="931316" indent="0">
              <a:buNone/>
              <a:defRPr sz="652" b="1"/>
            </a:lvl6pPr>
            <a:lvl7pPr marL="1117580" indent="0">
              <a:buNone/>
              <a:defRPr sz="652" b="1"/>
            </a:lvl7pPr>
            <a:lvl8pPr marL="1303843" indent="0">
              <a:buNone/>
              <a:defRPr sz="652" b="1"/>
            </a:lvl8pPr>
            <a:lvl9pPr marL="1490106" indent="0">
              <a:buNone/>
              <a:defRPr sz="65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828925" y="1020586"/>
            <a:ext cx="2375628" cy="15011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638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441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842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86267"/>
            <a:ext cx="1802275" cy="651933"/>
          </a:xfrm>
        </p:spPr>
        <p:txBody>
          <a:bodyPr anchor="b"/>
          <a:lstStyle>
            <a:lvl1pPr>
              <a:defRPr sz="13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5628" y="402284"/>
            <a:ext cx="2828925" cy="1985551"/>
          </a:xfrm>
        </p:spPr>
        <p:txBody>
          <a:bodyPr/>
          <a:lstStyle>
            <a:lvl1pPr>
              <a:defRPr sz="1304"/>
            </a:lvl1pPr>
            <a:lvl2pPr>
              <a:defRPr sz="1141"/>
            </a:lvl2pPr>
            <a:lvl3pPr>
              <a:defRPr sz="978"/>
            </a:lvl3pPr>
            <a:lvl4pPr>
              <a:defRPr sz="815"/>
            </a:lvl4pPr>
            <a:lvl5pPr>
              <a:defRPr sz="815"/>
            </a:lvl5pPr>
            <a:lvl6pPr>
              <a:defRPr sz="815"/>
            </a:lvl6pPr>
            <a:lvl7pPr>
              <a:defRPr sz="815"/>
            </a:lvl7pPr>
            <a:lvl8pPr>
              <a:defRPr sz="815"/>
            </a:lvl8pPr>
            <a:lvl9pPr>
              <a:defRPr sz="81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903" y="838200"/>
            <a:ext cx="1802275" cy="1552869"/>
          </a:xfrm>
        </p:spPr>
        <p:txBody>
          <a:bodyPr/>
          <a:lstStyle>
            <a:lvl1pPr marL="0" indent="0">
              <a:buNone/>
              <a:defRPr sz="652"/>
            </a:lvl1pPr>
            <a:lvl2pPr marL="186263" indent="0">
              <a:buNone/>
              <a:defRPr sz="570"/>
            </a:lvl2pPr>
            <a:lvl3pPr marL="372527" indent="0">
              <a:buNone/>
              <a:defRPr sz="489"/>
            </a:lvl3pPr>
            <a:lvl4pPr marL="558790" indent="0">
              <a:buNone/>
              <a:defRPr sz="407"/>
            </a:lvl4pPr>
            <a:lvl5pPr marL="745053" indent="0">
              <a:buNone/>
              <a:defRPr sz="407"/>
            </a:lvl5pPr>
            <a:lvl6pPr marL="931316" indent="0">
              <a:buNone/>
              <a:defRPr sz="407"/>
            </a:lvl6pPr>
            <a:lvl7pPr marL="1117580" indent="0">
              <a:buNone/>
              <a:defRPr sz="407"/>
            </a:lvl7pPr>
            <a:lvl8pPr marL="1303843" indent="0">
              <a:buNone/>
              <a:defRPr sz="407"/>
            </a:lvl8pPr>
            <a:lvl9pPr marL="1490106" indent="0">
              <a:buNone/>
              <a:defRPr sz="4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111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4903" y="186267"/>
            <a:ext cx="1802275" cy="651933"/>
          </a:xfrm>
        </p:spPr>
        <p:txBody>
          <a:bodyPr anchor="b"/>
          <a:lstStyle>
            <a:lvl1pPr>
              <a:defRPr sz="130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75628" y="402284"/>
            <a:ext cx="2828925" cy="1985551"/>
          </a:xfrm>
        </p:spPr>
        <p:txBody>
          <a:bodyPr anchor="t"/>
          <a:lstStyle>
            <a:lvl1pPr marL="0" indent="0">
              <a:buNone/>
              <a:defRPr sz="1304"/>
            </a:lvl1pPr>
            <a:lvl2pPr marL="186263" indent="0">
              <a:buNone/>
              <a:defRPr sz="1141"/>
            </a:lvl2pPr>
            <a:lvl3pPr marL="372527" indent="0">
              <a:buNone/>
              <a:defRPr sz="978"/>
            </a:lvl3pPr>
            <a:lvl4pPr marL="558790" indent="0">
              <a:buNone/>
              <a:defRPr sz="815"/>
            </a:lvl4pPr>
            <a:lvl5pPr marL="745053" indent="0">
              <a:buNone/>
              <a:defRPr sz="815"/>
            </a:lvl5pPr>
            <a:lvl6pPr marL="931316" indent="0">
              <a:buNone/>
              <a:defRPr sz="815"/>
            </a:lvl6pPr>
            <a:lvl7pPr marL="1117580" indent="0">
              <a:buNone/>
              <a:defRPr sz="815"/>
            </a:lvl7pPr>
            <a:lvl8pPr marL="1303843" indent="0">
              <a:buNone/>
              <a:defRPr sz="815"/>
            </a:lvl8pPr>
            <a:lvl9pPr marL="1490106" indent="0">
              <a:buNone/>
              <a:defRPr sz="81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4903" y="838200"/>
            <a:ext cx="1802275" cy="1552869"/>
          </a:xfrm>
        </p:spPr>
        <p:txBody>
          <a:bodyPr/>
          <a:lstStyle>
            <a:lvl1pPr marL="0" indent="0">
              <a:buNone/>
              <a:defRPr sz="652"/>
            </a:lvl1pPr>
            <a:lvl2pPr marL="186263" indent="0">
              <a:buNone/>
              <a:defRPr sz="570"/>
            </a:lvl2pPr>
            <a:lvl3pPr marL="372527" indent="0">
              <a:buNone/>
              <a:defRPr sz="489"/>
            </a:lvl3pPr>
            <a:lvl4pPr marL="558790" indent="0">
              <a:buNone/>
              <a:defRPr sz="407"/>
            </a:lvl4pPr>
            <a:lvl5pPr marL="745053" indent="0">
              <a:buNone/>
              <a:defRPr sz="407"/>
            </a:lvl5pPr>
            <a:lvl6pPr marL="931316" indent="0">
              <a:buNone/>
              <a:defRPr sz="407"/>
            </a:lvl6pPr>
            <a:lvl7pPr marL="1117580" indent="0">
              <a:buNone/>
              <a:defRPr sz="407"/>
            </a:lvl7pPr>
            <a:lvl8pPr marL="1303843" indent="0">
              <a:buNone/>
              <a:defRPr sz="407"/>
            </a:lvl8pPr>
            <a:lvl9pPr marL="1490106" indent="0">
              <a:buNone/>
              <a:defRPr sz="40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403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4175" y="148755"/>
            <a:ext cx="4819650" cy="5400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4175" y="743773"/>
            <a:ext cx="4819650" cy="1772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4175" y="2589624"/>
            <a:ext cx="125730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811366-6478-4A7F-B962-F0D1FCE4A3CD}" type="datetimeFigureOut">
              <a:rPr lang="en-US" smtClean="0"/>
              <a:t>3/25/2021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51025" y="2589624"/>
            <a:ext cx="188595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46525" y="2589624"/>
            <a:ext cx="1257300" cy="14875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8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5F2998-E788-464C-B7A1-F4875E0EF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302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72527" rtl="0" eaLnBrk="1" latinLnBrk="0" hangingPunct="1">
        <a:lnSpc>
          <a:spcPct val="90000"/>
        </a:lnSpc>
        <a:spcBef>
          <a:spcPct val="0"/>
        </a:spcBef>
        <a:buNone/>
        <a:defRPr sz="179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3132" indent="-93132" algn="l" defTabSz="372527" rtl="0" eaLnBrk="1" latinLnBrk="0" hangingPunct="1">
        <a:lnSpc>
          <a:spcPct val="90000"/>
        </a:lnSpc>
        <a:spcBef>
          <a:spcPts val="407"/>
        </a:spcBef>
        <a:buFont typeface="Arial" panose="020B0604020202020204" pitchFamily="34" charset="0"/>
        <a:buChar char="•"/>
        <a:defRPr sz="1141" kern="1200">
          <a:solidFill>
            <a:schemeClr val="tx1"/>
          </a:solidFill>
          <a:latin typeface="+mn-lt"/>
          <a:ea typeface="+mn-ea"/>
          <a:cs typeface="+mn-cs"/>
        </a:defRPr>
      </a:lvl1pPr>
      <a:lvl2pPr marL="27939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978" kern="1200">
          <a:solidFill>
            <a:schemeClr val="tx1"/>
          </a:solidFill>
          <a:latin typeface="+mn-lt"/>
          <a:ea typeface="+mn-ea"/>
          <a:cs typeface="+mn-cs"/>
        </a:defRPr>
      </a:lvl2pPr>
      <a:lvl3pPr marL="46565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815" kern="1200">
          <a:solidFill>
            <a:schemeClr val="tx1"/>
          </a:solidFill>
          <a:latin typeface="+mn-lt"/>
          <a:ea typeface="+mn-ea"/>
          <a:cs typeface="+mn-cs"/>
        </a:defRPr>
      </a:lvl3pPr>
      <a:lvl4pPr marL="651921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4pPr>
      <a:lvl5pPr marL="83818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5pPr>
      <a:lvl6pPr marL="102444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6pPr>
      <a:lvl7pPr marL="1210711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7pPr>
      <a:lvl8pPr marL="1396975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8pPr>
      <a:lvl9pPr marL="1583238" indent="-93132" algn="l" defTabSz="372527" rtl="0" eaLnBrk="1" latinLnBrk="0" hangingPunct="1">
        <a:lnSpc>
          <a:spcPct val="90000"/>
        </a:lnSpc>
        <a:spcBef>
          <a:spcPts val="204"/>
        </a:spcBef>
        <a:buFont typeface="Arial" panose="020B0604020202020204" pitchFamily="34" charset="0"/>
        <a:buChar char="•"/>
        <a:defRPr sz="7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1pPr>
      <a:lvl2pPr marL="18626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2pPr>
      <a:lvl3pPr marL="372527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3pPr>
      <a:lvl4pPr marL="55879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4pPr>
      <a:lvl5pPr marL="74505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5pPr>
      <a:lvl6pPr marL="931316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6pPr>
      <a:lvl7pPr marL="1117580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7pPr>
      <a:lvl8pPr marL="1303843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8pPr>
      <a:lvl9pPr marL="1490106" algn="l" defTabSz="372527" rtl="0" eaLnBrk="1" latinLnBrk="0" hangingPunct="1">
        <a:defRPr sz="73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70A050-174C-49AE-9990-1659117B1A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Instructions to export for social media: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9C13CBA-AB60-48DF-8089-543A2EFB4824}"/>
              </a:ext>
            </a:extLst>
          </p:cNvPr>
          <p:cNvSpPr txBox="1">
            <a:spLocks/>
          </p:cNvSpPr>
          <p:nvPr/>
        </p:nvSpPr>
        <p:spPr>
          <a:xfrm>
            <a:off x="384175" y="688799"/>
            <a:ext cx="10515600" cy="32408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93132" indent="-93132" algn="l" defTabSz="372527" rtl="0" eaLnBrk="1" latinLnBrk="0" hangingPunct="1">
              <a:lnSpc>
                <a:spcPct val="90000"/>
              </a:lnSpc>
              <a:spcBef>
                <a:spcPts val="407"/>
              </a:spcBef>
              <a:buFont typeface="Arial" panose="020B0604020202020204" pitchFamily="34" charset="0"/>
              <a:buChar char="•"/>
              <a:defRPr sz="114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9395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97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5658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81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51921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8185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24448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10711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96975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83238" indent="-93132" algn="l" defTabSz="372527" rtl="0" eaLnBrk="1" latinLnBrk="0" hangingPunct="1">
              <a:lnSpc>
                <a:spcPct val="90000"/>
              </a:lnSpc>
              <a:spcBef>
                <a:spcPts val="204"/>
              </a:spcBef>
              <a:buFont typeface="Arial" panose="020B0604020202020204" pitchFamily="34" charset="0"/>
              <a:buChar char="•"/>
              <a:defRPr sz="7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Ensure all slides are updated before exporting.</a:t>
            </a:r>
          </a:p>
          <a:p>
            <a:r>
              <a:rPr lang="en-US" dirty="0"/>
              <a:t>Choose File &gt; Save As (PC) or File &gt; Export (</a:t>
            </a:r>
            <a:r>
              <a:rPr lang="en-US"/>
              <a:t>Mac).</a:t>
            </a:r>
            <a:endParaRPr lang="en-US" dirty="0"/>
          </a:p>
          <a:p>
            <a:r>
              <a:rPr lang="en-US" dirty="0"/>
              <a:t>Click the drop-down beneath the file name.</a:t>
            </a:r>
          </a:p>
          <a:p>
            <a:r>
              <a:rPr lang="en-US" dirty="0"/>
              <a:t>Select PNG Portable Network Graphics Format.</a:t>
            </a:r>
          </a:p>
          <a:p>
            <a:r>
              <a:rPr lang="en-US" dirty="0"/>
              <a:t>Click Save.</a:t>
            </a:r>
          </a:p>
        </p:txBody>
      </p:sp>
    </p:spTree>
    <p:extLst>
      <p:ext uri="{BB962C8B-B14F-4D97-AF65-F5344CB8AC3E}">
        <p14:creationId xmlns:p14="http://schemas.microsoft.com/office/powerpoint/2010/main" val="46226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88355A1-461B-48C9-B16B-EF5361BE6958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579A46B-A688-46AE-AA8A-4A1D7F576D7B}"/>
              </a:ext>
            </a:extLst>
          </p:cNvPr>
          <p:cNvSpPr txBox="1">
            <a:spLocks/>
          </p:cNvSpPr>
          <p:nvPr/>
        </p:nvSpPr>
        <p:spPr>
          <a:xfrm>
            <a:off x="2794000" y="1454568"/>
            <a:ext cx="3770173" cy="2383365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16"/>
              </a:lnSpc>
              <a:spcBef>
                <a:spcPts val="0"/>
              </a:spcBef>
              <a:buNone/>
            </a:pPr>
            <a:br>
              <a:rPr lang="en-US" sz="2151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6486" dirty="0">
                <a:solidFill>
                  <a:schemeClr val="bg1"/>
                </a:solidFill>
                <a:latin typeface="Bebas Neue Bold" panose="020B0606020202050201" pitchFamily="34" charset="0"/>
              </a:rPr>
              <a:t>x</a:t>
            </a:r>
            <a:r>
              <a:rPr lang="en-US" sz="3129" dirty="0">
                <a:solidFill>
                  <a:srgbClr val="004D86"/>
                </a:solidFill>
                <a:latin typeface="Bebas Neue Bold" panose="020B0606020202050201" pitchFamily="34" charset="0"/>
              </a:rPr>
              <a:t> </a:t>
            </a:r>
            <a:endParaRPr lang="en-US" sz="2868" dirty="0">
              <a:solidFill>
                <a:srgbClr val="004D86"/>
              </a:solidFill>
              <a:latin typeface="Bebas Neue Bold" panose="020B0606020202050201" pitchFamily="34" charset="0"/>
            </a:endParaRPr>
          </a:p>
          <a:p>
            <a:pPr marL="0" indent="0">
              <a:lnSpc>
                <a:spcPts val="2216"/>
              </a:lnSpc>
              <a:spcBef>
                <a:spcPts val="0"/>
              </a:spcBef>
              <a:buNone/>
            </a:pPr>
            <a:r>
              <a:rPr lang="en-US" sz="2151" dirty="0">
                <a:solidFill>
                  <a:srgbClr val="004D86"/>
                </a:solidFill>
                <a:latin typeface="Bebas Neue Bold" panose="020B0606020202050201" pitchFamily="34" charset="0"/>
              </a:rPr>
              <a:t>LOCATIONS (fy20)</a:t>
            </a:r>
            <a:endParaRPr lang="en-US" sz="1434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8" name="Picture 17" descr="Icon&#10;&#10;Description automatically generated">
            <a:extLst>
              <a:ext uri="{FF2B5EF4-FFF2-40B4-BE49-F238E27FC236}">
                <a16:creationId xmlns:a16="http://schemas.microsoft.com/office/drawing/2014/main" id="{5F6FC366-3B52-4256-9280-3B81F2F2C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794" y="836979"/>
            <a:ext cx="1809846" cy="1811660"/>
          </a:xfrm>
          <a:prstGeom prst="rect">
            <a:avLst/>
          </a:prstGeom>
        </p:spPr>
      </p:pic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87F51FF1-FCA6-41DF-A205-936AE53F904A}"/>
              </a:ext>
            </a:extLst>
          </p:cNvPr>
          <p:cNvSpPr txBox="1">
            <a:spLocks/>
          </p:cNvSpPr>
          <p:nvPr/>
        </p:nvSpPr>
        <p:spPr>
          <a:xfrm>
            <a:off x="341451" y="573878"/>
            <a:ext cx="4905098" cy="2681285"/>
          </a:xfrm>
          <a:prstGeom prst="rect">
            <a:avLst/>
          </a:prstGeom>
        </p:spPr>
        <p:txBody>
          <a:bodyPr vert="horz" lIns="33528" tIns="16764" rIns="33528" bIns="16764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118"/>
              </a:lnSpc>
              <a:spcBef>
                <a:spcPts val="0"/>
              </a:spcBef>
              <a:buNone/>
            </a:pPr>
            <a:r>
              <a:rPr lang="en-US" sz="1956" dirty="0">
                <a:solidFill>
                  <a:srgbClr val="004D86"/>
                </a:solidFill>
                <a:latin typeface="Bebas Neue Bold" panose="020B0606020202050201" pitchFamily="34" charset="0"/>
              </a:rPr>
              <a:t>(library name) </a:t>
            </a:r>
            <a:r>
              <a:rPr lang="en-US" sz="1956" dirty="0">
                <a:solidFill>
                  <a:schemeClr val="bg1"/>
                </a:solidFill>
                <a:latin typeface="Bebas Neue Bold" panose="020B0606020202050201" pitchFamily="34" charset="0"/>
              </a:rPr>
              <a:t>currently provides </a:t>
            </a:r>
          </a:p>
          <a:p>
            <a:pPr marL="0" indent="0" algn="ctr">
              <a:lnSpc>
                <a:spcPts val="2118"/>
              </a:lnSpc>
              <a:spcBef>
                <a:spcPts val="0"/>
              </a:spcBef>
              <a:buNone/>
            </a:pPr>
            <a:r>
              <a:rPr lang="en-US" sz="1956" dirty="0">
                <a:solidFill>
                  <a:schemeClr val="bg1"/>
                </a:solidFill>
                <a:latin typeface="Bebas Neue Bold" panose="020B0606020202050201" pitchFamily="34" charset="0"/>
              </a:rPr>
              <a:t>library services through</a:t>
            </a:r>
            <a:endParaRPr lang="en-US" sz="1304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CB0A69F-D65F-404E-B894-32752BF81075}"/>
              </a:ext>
            </a:extLst>
          </p:cNvPr>
          <p:cNvSpPr txBox="1">
            <a:spLocks/>
          </p:cNvSpPr>
          <p:nvPr/>
        </p:nvSpPr>
        <p:spPr>
          <a:xfrm>
            <a:off x="1318796" y="-263834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(library name) BY THE NUMBER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2394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6A67C3-E606-4C08-A373-2640672D21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106" y="1660501"/>
            <a:ext cx="3817789" cy="1387091"/>
          </a:xfrm>
        </p:spPr>
        <p:txBody>
          <a:bodyPr>
            <a:normAutofit/>
          </a:bodyPr>
          <a:lstStyle/>
          <a:p>
            <a:pPr marL="0" indent="0" algn="ctr">
              <a:lnSpc>
                <a:spcPts val="2412"/>
              </a:lnSpc>
              <a:spcBef>
                <a:spcPts val="0"/>
              </a:spcBef>
              <a:buNone/>
            </a:pPr>
            <a:r>
              <a:rPr lang="en-US" sz="2868" dirty="0">
                <a:solidFill>
                  <a:schemeClr val="bg1"/>
                </a:solidFill>
                <a:latin typeface="Bebas Neue Bold" panose="020B0606020202050201" pitchFamily="34" charset="0"/>
              </a:rPr>
              <a:t>Of the (name) community</a:t>
            </a:r>
            <a:b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2151" dirty="0">
                <a:solidFill>
                  <a:srgbClr val="004D86"/>
                </a:solidFill>
                <a:latin typeface="Bebas Neue Bold" panose="020B0606020202050201" pitchFamily="34" charset="0"/>
              </a:rPr>
              <a:t>ARE Active Library Card Holders</a:t>
            </a:r>
            <a:endParaRPr lang="en-US" sz="1434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9417CED3-7987-4466-9379-38CB08F307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1585" y="299262"/>
            <a:ext cx="1565143" cy="1566709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1D38A77-CB26-4F8A-9AA7-C66D9108984D}"/>
              </a:ext>
            </a:extLst>
          </p:cNvPr>
          <p:cNvSpPr txBox="1">
            <a:spLocks/>
          </p:cNvSpPr>
          <p:nvPr/>
        </p:nvSpPr>
        <p:spPr>
          <a:xfrm>
            <a:off x="1589476" y="552414"/>
            <a:ext cx="3998524" cy="1654583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9126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E066E5-C35B-4C8D-B7F4-77500B90B70B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BF6DFCA-810F-4EC2-B02C-F667ABD04F1C}"/>
              </a:ext>
            </a:extLst>
          </p:cNvPr>
          <p:cNvSpPr txBox="1">
            <a:spLocks/>
          </p:cNvSpPr>
          <p:nvPr/>
        </p:nvSpPr>
        <p:spPr>
          <a:xfrm>
            <a:off x="1318796" y="-263834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0978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A1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92288F6E-E3CE-4CBD-AF96-CDAB3F4A9D68}"/>
              </a:ext>
            </a:extLst>
          </p:cNvPr>
          <p:cNvSpPr txBox="1">
            <a:spLocks/>
          </p:cNvSpPr>
          <p:nvPr/>
        </p:nvSpPr>
        <p:spPr>
          <a:xfrm>
            <a:off x="2220407" y="1643057"/>
            <a:ext cx="2723219" cy="1154364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21"/>
              </a:lnSpc>
              <a:spcBef>
                <a:spcPts val="0"/>
              </a:spcBef>
              <a:buNone/>
            </a:pPr>
            <a:r>
              <a:rPr lang="en-US" sz="2151" dirty="0">
                <a:solidFill>
                  <a:schemeClr val="bg1"/>
                </a:solidFill>
                <a:latin typeface="Bebas Neue Bold" panose="020B0606020202050201" pitchFamily="34" charset="0"/>
              </a:rPr>
              <a:t>pre-covid </a:t>
            </a:r>
            <a:r>
              <a:rPr lang="en-US" sz="2151" dirty="0">
                <a:solidFill>
                  <a:srgbClr val="004D86"/>
                </a:solidFill>
                <a:latin typeface="Bebas Neue Bold" panose="020B0606020202050201" pitchFamily="34" charset="0"/>
              </a:rPr>
              <a:t>annual visits to (library name) (fy19)</a:t>
            </a:r>
            <a:endParaRPr lang="en-US" sz="1434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E57387A-4F9A-470D-9D2C-AECB1F1BC173}"/>
              </a:ext>
            </a:extLst>
          </p:cNvPr>
          <p:cNvSpPr txBox="1">
            <a:spLocks/>
          </p:cNvSpPr>
          <p:nvPr/>
        </p:nvSpPr>
        <p:spPr>
          <a:xfrm>
            <a:off x="2189878" y="1028556"/>
            <a:ext cx="2753749" cy="2383365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216"/>
              </a:lnSpc>
              <a:spcBef>
                <a:spcPts val="0"/>
              </a:spcBef>
              <a:buNone/>
            </a:pPr>
            <a:br>
              <a:rPr lang="en-US" sz="2151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r>
              <a:rPr lang="en-US" sz="6486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  <a:endParaRPr lang="en-US" sz="1434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 descr="Icon&#10;&#10;Description automatically generated">
            <a:extLst>
              <a:ext uri="{FF2B5EF4-FFF2-40B4-BE49-F238E27FC236}">
                <a16:creationId xmlns:a16="http://schemas.microsoft.com/office/drawing/2014/main" id="{CD977A5C-3535-4B29-9445-AA833C2FB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43" y="545251"/>
            <a:ext cx="1814175" cy="1815991"/>
          </a:xfrm>
          <a:prstGeom prst="rect">
            <a:avLst/>
          </a:prstGeom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7CAD1885-6E96-46F8-8915-2BEDDE93128B}"/>
              </a:ext>
            </a:extLst>
          </p:cNvPr>
          <p:cNvSpPr txBox="1">
            <a:spLocks/>
          </p:cNvSpPr>
          <p:nvPr/>
        </p:nvSpPr>
        <p:spPr>
          <a:xfrm>
            <a:off x="2968016" y="1317263"/>
            <a:ext cx="2723219" cy="408886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2021"/>
              </a:lnSpc>
              <a:spcBef>
                <a:spcPts val="0"/>
              </a:spcBef>
              <a:buNone/>
            </a:pPr>
            <a:r>
              <a:rPr lang="en-US" sz="3911" dirty="0">
                <a:solidFill>
                  <a:schemeClr val="bg1"/>
                </a:solidFill>
                <a:latin typeface="Bebas Neue Bold" panose="020B0606020202050201" pitchFamily="34" charset="0"/>
              </a:rPr>
              <a:t>thousand</a:t>
            </a:r>
            <a:endParaRPr lang="en-US" sz="1956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1B91CD-0BA6-4A7C-8914-F842D63A97B1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22582A4-26B0-44E1-BB63-D0C9469B29D6}"/>
              </a:ext>
            </a:extLst>
          </p:cNvPr>
          <p:cNvSpPr txBox="1">
            <a:spLocks/>
          </p:cNvSpPr>
          <p:nvPr/>
        </p:nvSpPr>
        <p:spPr>
          <a:xfrm>
            <a:off x="1318796" y="-23762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5609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E1DE97C-BB4C-421F-9D27-9092370E6AFA}"/>
              </a:ext>
            </a:extLst>
          </p:cNvPr>
          <p:cNvSpPr txBox="1">
            <a:spLocks/>
          </p:cNvSpPr>
          <p:nvPr/>
        </p:nvSpPr>
        <p:spPr>
          <a:xfrm>
            <a:off x="699687" y="519281"/>
            <a:ext cx="4188626" cy="1154364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021"/>
              </a:lnSpc>
              <a:spcBef>
                <a:spcPts val="0"/>
              </a:spcBef>
              <a:buNone/>
            </a:pPr>
            <a:r>
              <a:rPr lang="en-US" sz="2400" dirty="0">
                <a:solidFill>
                  <a:schemeClr val="bg1"/>
                </a:solidFill>
                <a:latin typeface="Bebas Neue Bold" panose="020B0606020202050201" pitchFamily="34" charset="0"/>
              </a:rPr>
              <a:t>(library name) </a:t>
            </a:r>
            <a:r>
              <a:rPr lang="en-US" sz="2400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employS</a:t>
            </a:r>
            <a:endParaRPr lang="en-US" sz="18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1E91C5A-45A4-4EE3-9806-318F28E136A6}"/>
              </a:ext>
            </a:extLst>
          </p:cNvPr>
          <p:cNvSpPr txBox="1">
            <a:spLocks/>
          </p:cNvSpPr>
          <p:nvPr/>
        </p:nvSpPr>
        <p:spPr>
          <a:xfrm>
            <a:off x="756582" y="1898414"/>
            <a:ext cx="4074837" cy="1387091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  <a:spcBef>
                <a:spcPts val="0"/>
              </a:spcBef>
            </a:pPr>
            <a:r>
              <a:rPr lang="en-US" sz="2347" dirty="0">
                <a:solidFill>
                  <a:schemeClr val="bg1"/>
                </a:solidFill>
                <a:latin typeface="Bebas Neue Bold" panose="020B0606020202050201" pitchFamily="34" charset="0"/>
              </a:rPr>
              <a:t>Full-time Equivalent staff members, </a:t>
            </a:r>
            <a:r>
              <a:rPr lang="en-US" sz="1800" dirty="0">
                <a:solidFill>
                  <a:srgbClr val="4D771F"/>
                </a:solidFill>
                <a:latin typeface="Bebas Neue Bold" panose="020B0606020202050201" pitchFamily="34" charset="0"/>
              </a:rPr>
              <a:t>including x professional librarians</a:t>
            </a:r>
          </a:p>
          <a:p>
            <a:pPr>
              <a:lnSpc>
                <a:spcPts val="2412"/>
              </a:lnSpc>
              <a:spcBef>
                <a:spcPts val="0"/>
              </a:spcBef>
            </a:pPr>
            <a:endParaRPr lang="en-US" sz="1434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6E0B7D2-C05A-4E9C-9FE5-E2BC942148CC}"/>
              </a:ext>
            </a:extLst>
          </p:cNvPr>
          <p:cNvSpPr txBox="1">
            <a:spLocks/>
          </p:cNvSpPr>
          <p:nvPr/>
        </p:nvSpPr>
        <p:spPr>
          <a:xfrm>
            <a:off x="1830792" y="1448875"/>
            <a:ext cx="3000626" cy="942087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2412"/>
              </a:lnSpc>
              <a:spcBef>
                <a:spcPts val="0"/>
              </a:spcBef>
            </a:pPr>
            <a:r>
              <a:rPr lang="en-US" sz="9354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  <a:endParaRPr lang="en-US" sz="3748" dirty="0">
              <a:solidFill>
                <a:srgbClr val="004D86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53863842-E8BB-4BFD-80CE-7DDA46E088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959" y="653266"/>
            <a:ext cx="1322049" cy="132337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E35C35-8A21-449B-A67B-7E990CAB1CEC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E90F0A3-63FB-4908-88EE-F172A7084CCF}"/>
              </a:ext>
            </a:extLst>
          </p:cNvPr>
          <p:cNvSpPr txBox="1">
            <a:spLocks/>
          </p:cNvSpPr>
          <p:nvPr/>
        </p:nvSpPr>
        <p:spPr>
          <a:xfrm>
            <a:off x="1318796" y="-298953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12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9F6865E1-9680-4C07-AB97-B0F65EC8A1F0}"/>
              </a:ext>
            </a:extLst>
          </p:cNvPr>
          <p:cNvCxnSpPr/>
          <p:nvPr/>
        </p:nvCxnSpPr>
        <p:spPr>
          <a:xfrm>
            <a:off x="2794000" y="930627"/>
            <a:ext cx="0" cy="1329944"/>
          </a:xfrm>
          <a:prstGeom prst="line">
            <a:avLst/>
          </a:prstGeom>
          <a:ln w="12700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36EA2AE-3BD5-465E-AF65-3C30C5C5583F}"/>
              </a:ext>
            </a:extLst>
          </p:cNvPr>
          <p:cNvSpPr txBox="1">
            <a:spLocks/>
          </p:cNvSpPr>
          <p:nvPr/>
        </p:nvSpPr>
        <p:spPr>
          <a:xfrm>
            <a:off x="846816" y="497180"/>
            <a:ext cx="3894369" cy="454491"/>
          </a:xfrm>
          <a:prstGeom prst="rect">
            <a:avLst/>
          </a:prstGeom>
        </p:spPr>
        <p:txBody>
          <a:bodyPr vert="horz" lIns="29803" tIns="14901" rIns="29803" bIns="14901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68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fulfilled</a:t>
            </a:r>
            <a:endParaRPr lang="en-US" sz="1434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B3868A9-5145-40CE-B7E5-9402DD5A2C6D}"/>
              </a:ext>
            </a:extLst>
          </p:cNvPr>
          <p:cNvSpPr txBox="1">
            <a:spLocks/>
          </p:cNvSpPr>
          <p:nvPr/>
        </p:nvSpPr>
        <p:spPr>
          <a:xfrm>
            <a:off x="468151" y="2027557"/>
            <a:ext cx="2366905" cy="276229"/>
          </a:xfrm>
          <a:prstGeom prst="rect">
            <a:avLst/>
          </a:prstGeom>
        </p:spPr>
        <p:txBody>
          <a:bodyPr vert="horz" lIns="29803" tIns="14901" rIns="29803" bIns="14901" rtlCol="0">
            <a:normAutofit fontScale="62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68" dirty="0">
                <a:solidFill>
                  <a:schemeClr val="accent6">
                    <a:lumMod val="75000"/>
                  </a:schemeClr>
                </a:solidFill>
                <a:latin typeface="Bebas Neue Bold" panose="020B0606020202050201" pitchFamily="34" charset="0"/>
              </a:rPr>
              <a:t>Information requests</a:t>
            </a:r>
            <a:endParaRPr lang="en-US" sz="1434" dirty="0">
              <a:solidFill>
                <a:schemeClr val="accent6">
                  <a:lumMod val="7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8106E7F-EEB1-4EED-B1BE-8196BE2F22C5}"/>
              </a:ext>
            </a:extLst>
          </p:cNvPr>
          <p:cNvSpPr txBox="1">
            <a:spLocks/>
          </p:cNvSpPr>
          <p:nvPr/>
        </p:nvSpPr>
        <p:spPr>
          <a:xfrm>
            <a:off x="2773640" y="2019768"/>
            <a:ext cx="2366905" cy="276229"/>
          </a:xfrm>
          <a:prstGeom prst="rect">
            <a:avLst/>
          </a:prstGeom>
        </p:spPr>
        <p:txBody>
          <a:bodyPr vert="horz" lIns="29803" tIns="14901" rIns="29803" bIns="14901" rtlCol="0">
            <a:normAutofit fontScale="62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68" dirty="0">
                <a:solidFill>
                  <a:schemeClr val="accent6">
                    <a:lumMod val="75000"/>
                  </a:schemeClr>
                </a:solidFill>
                <a:latin typeface="Bebas Neue Bold" panose="020B0606020202050201" pitchFamily="34" charset="0"/>
              </a:rPr>
              <a:t>Material checkouts</a:t>
            </a:r>
            <a:endParaRPr lang="en-US" sz="1434" dirty="0">
              <a:solidFill>
                <a:schemeClr val="accent6">
                  <a:lumMod val="75000"/>
                </a:schemeClr>
              </a:solidFill>
              <a:latin typeface="Bebas Neue Bold" panose="020B0606020202050201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49635CC-3504-4B21-A180-54B545EDD6EA}"/>
              </a:ext>
            </a:extLst>
          </p:cNvPr>
          <p:cNvSpPr txBox="1">
            <a:spLocks/>
          </p:cNvSpPr>
          <p:nvPr/>
        </p:nvSpPr>
        <p:spPr>
          <a:xfrm>
            <a:off x="1228457" y="1577468"/>
            <a:ext cx="1056922" cy="572805"/>
          </a:xfrm>
          <a:prstGeom prst="rect">
            <a:avLst/>
          </a:prstGeom>
        </p:spPr>
        <p:txBody>
          <a:bodyPr vert="horz" lIns="29803" tIns="14901" rIns="29803" bIns="14901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867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45A2F29-82D9-4259-BCC9-29D59FB6CADF}"/>
              </a:ext>
            </a:extLst>
          </p:cNvPr>
          <p:cNvSpPr txBox="1">
            <a:spLocks/>
          </p:cNvSpPr>
          <p:nvPr/>
        </p:nvSpPr>
        <p:spPr>
          <a:xfrm>
            <a:off x="3595362" y="1561488"/>
            <a:ext cx="1056922" cy="572805"/>
          </a:xfrm>
          <a:prstGeom prst="rect">
            <a:avLst/>
          </a:prstGeom>
        </p:spPr>
        <p:txBody>
          <a:bodyPr vert="horz" lIns="29803" tIns="14901" rIns="29803" bIns="14901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867" dirty="0">
                <a:solidFill>
                  <a:schemeClr val="bg1"/>
                </a:solidFill>
                <a:latin typeface="Bebas Neue Bold" panose="020B0606020202050201" pitchFamily="34" charset="0"/>
              </a:rPr>
              <a:t>000</a:t>
            </a:r>
          </a:p>
        </p:txBody>
      </p:sp>
      <p:pic>
        <p:nvPicPr>
          <p:cNvPr id="13" name="Picture 12" descr="Icon&#10;&#10;Description automatically generated">
            <a:extLst>
              <a:ext uri="{FF2B5EF4-FFF2-40B4-BE49-F238E27FC236}">
                <a16:creationId xmlns:a16="http://schemas.microsoft.com/office/drawing/2014/main" id="{0D988B4F-9247-4CD6-8403-79B4295501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2130" y="807708"/>
            <a:ext cx="776114" cy="776891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C2ED7F68-3933-4FC6-BCFA-107B48311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3237" y="740121"/>
            <a:ext cx="908072" cy="9089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9A504D4-3790-4868-9C35-4D243DD6A766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DAE21633-8F1C-4B17-B20B-FECE0EB8CE65}"/>
              </a:ext>
            </a:extLst>
          </p:cNvPr>
          <p:cNvSpPr txBox="1">
            <a:spLocks/>
          </p:cNvSpPr>
          <p:nvPr/>
        </p:nvSpPr>
        <p:spPr>
          <a:xfrm>
            <a:off x="1318796" y="-247887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71967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CD1C4FE-FF73-4FDD-B6AB-1FA40FC6AA73}"/>
              </a:ext>
            </a:extLst>
          </p:cNvPr>
          <p:cNvSpPr txBox="1">
            <a:spLocks/>
          </p:cNvSpPr>
          <p:nvPr/>
        </p:nvSpPr>
        <p:spPr>
          <a:xfrm>
            <a:off x="407821" y="538145"/>
            <a:ext cx="4772358" cy="556956"/>
          </a:xfrm>
          <a:prstGeom prst="rect">
            <a:avLst/>
          </a:prstGeom>
        </p:spPr>
        <p:txBody>
          <a:bodyPr vert="horz" lIns="29803" tIns="14901" rIns="29803" bIns="14901" rtlCol="0">
            <a:normAutofit fontScale="775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68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PLANNED &amp; HOSTED</a:t>
            </a:r>
            <a:endParaRPr lang="en-US" sz="1434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13357DC-F117-4178-A410-6B1C5F0D40AF}"/>
              </a:ext>
            </a:extLst>
          </p:cNvPr>
          <p:cNvSpPr txBox="1">
            <a:spLocks/>
          </p:cNvSpPr>
          <p:nvPr/>
        </p:nvSpPr>
        <p:spPr>
          <a:xfrm>
            <a:off x="2319048" y="930885"/>
            <a:ext cx="2195025" cy="1189606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5867" dirty="0">
                <a:solidFill>
                  <a:schemeClr val="bg1"/>
                </a:solidFill>
                <a:latin typeface="Bebas Neue Bold" panose="020B0606020202050201" pitchFamily="34" charset="0"/>
              </a:rPr>
              <a:t>XX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F2722AD-DBB0-4BD7-BFA2-B900977F9ACF}"/>
              </a:ext>
            </a:extLst>
          </p:cNvPr>
          <p:cNvSpPr txBox="1">
            <a:spLocks/>
          </p:cNvSpPr>
          <p:nvPr/>
        </p:nvSpPr>
        <p:spPr>
          <a:xfrm>
            <a:off x="2319048" y="1693920"/>
            <a:ext cx="3352094" cy="854964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2151"/>
              </a:lnSpc>
              <a:spcBef>
                <a:spcPts val="0"/>
              </a:spcBef>
            </a:pPr>
            <a:r>
              <a:rPr lang="en-US" sz="2151" dirty="0">
                <a:solidFill>
                  <a:schemeClr val="bg1"/>
                </a:solidFill>
                <a:latin typeface="Bebas Neue" panose="020B0606020202050201" pitchFamily="34" charset="0"/>
              </a:rPr>
              <a:t>PROGRAMS FOR </a:t>
            </a:r>
            <a:r>
              <a:rPr lang="en-US" sz="2151" dirty="0">
                <a:solidFill>
                  <a:srgbClr val="4D771F"/>
                </a:solidFill>
                <a:latin typeface="Bebas Neue" panose="020B0606020202050201" pitchFamily="34" charset="0"/>
              </a:rPr>
              <a:t>COMMUNITY</a:t>
            </a:r>
          </a:p>
          <a:p>
            <a:pPr algn="l">
              <a:lnSpc>
                <a:spcPts val="2151"/>
              </a:lnSpc>
              <a:spcBef>
                <a:spcPts val="0"/>
              </a:spcBef>
            </a:pPr>
            <a:r>
              <a:rPr lang="en-US" sz="2151" dirty="0">
                <a:solidFill>
                  <a:srgbClr val="4D771F"/>
                </a:solidFill>
                <a:latin typeface="Bebas Neue" panose="020B0606020202050201" pitchFamily="34" charset="0"/>
              </a:rPr>
              <a:t>MEMBERS OF ALL AGES</a:t>
            </a:r>
            <a:endParaRPr lang="en-US" sz="1043" dirty="0">
              <a:solidFill>
                <a:srgbClr val="4D771F"/>
              </a:solidFill>
              <a:latin typeface="Bebas Neue" panose="020B0606020202050201" pitchFamily="34" charset="0"/>
            </a:endParaRPr>
          </a:p>
        </p:txBody>
      </p:sp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D23E2FE1-0634-48BF-A0BF-C450F32F2B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69" y="777787"/>
            <a:ext cx="1655179" cy="165683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B89FC9E-5FBD-4428-BDE0-7AF586FC4C35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A726CC0-BAA3-4EDD-8673-416866148E31}"/>
              </a:ext>
            </a:extLst>
          </p:cNvPr>
          <p:cNvSpPr txBox="1">
            <a:spLocks/>
          </p:cNvSpPr>
          <p:nvPr/>
        </p:nvSpPr>
        <p:spPr>
          <a:xfrm>
            <a:off x="1318796" y="-297392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2740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C131704-7A1B-4A00-A427-28A7D2F52C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5561" y="2006176"/>
            <a:ext cx="3657516" cy="565254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4172" dirty="0">
                <a:solidFill>
                  <a:schemeClr val="accent2">
                    <a:lumMod val="75000"/>
                  </a:schemeClr>
                </a:solidFill>
                <a:latin typeface="Bebas Neue Bold" panose="020B0606020202050201" pitchFamily="34" charset="0"/>
              </a:rPr>
              <a:t>Bookmobile events</a:t>
            </a:r>
            <a:b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</a:br>
            <a:endParaRPr lang="en-US" sz="1434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A2C0E821-3810-4C2B-AD4A-9C97145F030A}"/>
              </a:ext>
            </a:extLst>
          </p:cNvPr>
          <p:cNvSpPr txBox="1">
            <a:spLocks/>
          </p:cNvSpPr>
          <p:nvPr/>
        </p:nvSpPr>
        <p:spPr>
          <a:xfrm>
            <a:off x="1349369" y="1178884"/>
            <a:ext cx="3998524" cy="1654583"/>
          </a:xfrm>
          <a:prstGeom prst="rect">
            <a:avLst/>
          </a:prstGeom>
        </p:spPr>
        <p:txBody>
          <a:bodyPr vert="horz" lIns="29803" tIns="14901" rIns="29803" bIns="14901" rtlCol="0">
            <a:normAutofit fontScale="850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992" dirty="0">
                <a:solidFill>
                  <a:schemeClr val="bg1"/>
                </a:solidFill>
                <a:latin typeface="Bebas Neue Bold" panose="020B0606020202050201" pitchFamily="34" charset="0"/>
              </a:rPr>
              <a:t>x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91D34D9-E368-4677-A814-3E7D7D765DB1}"/>
              </a:ext>
            </a:extLst>
          </p:cNvPr>
          <p:cNvSpPr txBox="1">
            <a:spLocks/>
          </p:cNvSpPr>
          <p:nvPr/>
        </p:nvSpPr>
        <p:spPr>
          <a:xfrm>
            <a:off x="846816" y="518904"/>
            <a:ext cx="3894369" cy="454491"/>
          </a:xfrm>
          <a:prstGeom prst="rect">
            <a:avLst/>
          </a:prstGeom>
        </p:spPr>
        <p:txBody>
          <a:bodyPr vert="horz" lIns="29803" tIns="14901" rIns="29803" bIns="14901" rtlCol="0">
            <a:normAutofit fontScale="850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868" dirty="0">
                <a:solidFill>
                  <a:schemeClr val="bg1"/>
                </a:solidFill>
                <a:latin typeface="Bebas Neue Bold" panose="020B0606020202050201" pitchFamily="34" charset="0"/>
              </a:rPr>
              <a:t>In fy20, (insert Library name) hosted</a:t>
            </a:r>
            <a:endParaRPr lang="en-US" sz="1434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  <p:pic>
        <p:nvPicPr>
          <p:cNvPr id="11" name="Picture 10" descr="Icon&#10;&#10;Description automatically generated">
            <a:extLst>
              <a:ext uri="{FF2B5EF4-FFF2-40B4-BE49-F238E27FC236}">
                <a16:creationId xmlns:a16="http://schemas.microsoft.com/office/drawing/2014/main" id="{B6F9DB90-21AF-4F19-B5B9-F2E73B5C028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13" b="31911"/>
          <a:stretch/>
        </p:blipFill>
        <p:spPr>
          <a:xfrm>
            <a:off x="1918292" y="906653"/>
            <a:ext cx="2687173" cy="10995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0461DA3-B4E1-4C15-B0FE-C2F8E153F31C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4800C82-1FAD-41D2-AB0A-4004B0142226}"/>
              </a:ext>
            </a:extLst>
          </p:cNvPr>
          <p:cNvSpPr txBox="1">
            <a:spLocks/>
          </p:cNvSpPr>
          <p:nvPr/>
        </p:nvSpPr>
        <p:spPr>
          <a:xfrm>
            <a:off x="1318796" y="-304923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07465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54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7B5F755-5F5C-467B-B202-63F5BCAD66B5}"/>
              </a:ext>
            </a:extLst>
          </p:cNvPr>
          <p:cNvSpPr txBox="1">
            <a:spLocks/>
          </p:cNvSpPr>
          <p:nvPr/>
        </p:nvSpPr>
        <p:spPr>
          <a:xfrm>
            <a:off x="312673" y="444639"/>
            <a:ext cx="4962654" cy="349674"/>
          </a:xfrm>
          <a:prstGeom prst="rect">
            <a:avLst/>
          </a:prstGeom>
        </p:spPr>
        <p:txBody>
          <a:bodyPr vert="horz" lIns="29803" tIns="14901" rIns="29803" bIns="14901" rtlCol="0">
            <a:normAutofit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For an average of </a:t>
            </a:r>
            <a:r>
              <a:rPr lang="en-US" sz="1564" dirty="0">
                <a:solidFill>
                  <a:srgbClr val="4A206A"/>
                </a:solidFill>
                <a:latin typeface="Bebas Neue Bold" panose="020B0606020202050201" pitchFamily="34" charset="0"/>
              </a:rPr>
              <a:t>$XX per person </a:t>
            </a: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(LIBRARY NAME) </a:t>
            </a:r>
            <a:r>
              <a:rPr lang="en-US" sz="1564" dirty="0" err="1">
                <a:solidFill>
                  <a:schemeClr val="bg1"/>
                </a:solidFill>
                <a:latin typeface="Bebas Neue Bold" panose="020B0606020202050201" pitchFamily="34" charset="0"/>
              </a:rPr>
              <a:t>haS</a:t>
            </a: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 provided (FY20):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3A2987A-32E5-42DC-83E5-CE40C8EAE4DD}"/>
              </a:ext>
            </a:extLst>
          </p:cNvPr>
          <p:cNvCxnSpPr>
            <a:cxnSpLocks/>
          </p:cNvCxnSpPr>
          <p:nvPr/>
        </p:nvCxnSpPr>
        <p:spPr>
          <a:xfrm>
            <a:off x="1599410" y="797700"/>
            <a:ext cx="0" cy="1542908"/>
          </a:xfrm>
          <a:prstGeom prst="line">
            <a:avLst/>
          </a:prstGeom>
          <a:ln w="9525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905C657-E946-4980-B86A-3B321C8964FF}"/>
              </a:ext>
            </a:extLst>
          </p:cNvPr>
          <p:cNvCxnSpPr>
            <a:cxnSpLocks/>
          </p:cNvCxnSpPr>
          <p:nvPr/>
        </p:nvCxnSpPr>
        <p:spPr>
          <a:xfrm>
            <a:off x="2841188" y="797700"/>
            <a:ext cx="0" cy="1542908"/>
          </a:xfrm>
          <a:prstGeom prst="line">
            <a:avLst/>
          </a:prstGeom>
          <a:ln w="9525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879A99-A2C7-4C40-9D02-C6855AEBFB72}"/>
              </a:ext>
            </a:extLst>
          </p:cNvPr>
          <p:cNvCxnSpPr>
            <a:cxnSpLocks/>
          </p:cNvCxnSpPr>
          <p:nvPr/>
        </p:nvCxnSpPr>
        <p:spPr>
          <a:xfrm>
            <a:off x="4082058" y="797700"/>
            <a:ext cx="0" cy="1542908"/>
          </a:xfrm>
          <a:prstGeom prst="line">
            <a:avLst/>
          </a:prstGeom>
          <a:ln w="9525">
            <a:solidFill>
              <a:schemeClr val="bg1">
                <a:alpha val="6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0BE81BE5-5D5E-4A2F-9F28-A58F6B909731}"/>
              </a:ext>
            </a:extLst>
          </p:cNvPr>
          <p:cNvSpPr txBox="1">
            <a:spLocks/>
          </p:cNvSpPr>
          <p:nvPr/>
        </p:nvSpPr>
        <p:spPr>
          <a:xfrm>
            <a:off x="533107" y="1539848"/>
            <a:ext cx="988704" cy="555892"/>
          </a:xfrm>
          <a:prstGeom prst="rect">
            <a:avLst/>
          </a:prstGeom>
        </p:spPr>
        <p:txBody>
          <a:bodyPr vert="horz" lIns="29803" tIns="14901" rIns="29803" bIns="14901" rtlCol="0">
            <a:normAutofit fontScale="850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ACCESS TO OVER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64" dirty="0">
                <a:solidFill>
                  <a:srgbClr val="4A206A"/>
                </a:solidFill>
                <a:latin typeface="Bebas Neue Bold" panose="020B0606020202050201" pitchFamily="34" charset="0"/>
              </a:rPr>
              <a:t>0000 </a:t>
            </a: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PRINT MATERIALS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6B57B5E-FB20-4062-9E46-7773435B90AD}"/>
              </a:ext>
            </a:extLst>
          </p:cNvPr>
          <p:cNvSpPr txBox="1">
            <a:spLocks/>
          </p:cNvSpPr>
          <p:nvPr/>
        </p:nvSpPr>
        <p:spPr>
          <a:xfrm>
            <a:off x="1726615" y="1486719"/>
            <a:ext cx="1020198" cy="768803"/>
          </a:xfrm>
          <a:prstGeom prst="rect">
            <a:avLst/>
          </a:prstGeom>
        </p:spPr>
        <p:txBody>
          <a:bodyPr vert="horz" lIns="29803" tIns="14901" rIns="29803" bIns="14901" rtlCol="0">
            <a:normAutofit fontScale="85000" lnSpcReduction="1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VIRTUAL &amp;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IN-PERSON PROGRAMMING FOR </a:t>
            </a:r>
            <a:r>
              <a:rPr lang="en-US" sz="1564" dirty="0">
                <a:solidFill>
                  <a:srgbClr val="5A2781"/>
                </a:solidFill>
                <a:latin typeface="Bebas Neue Bold" panose="020B0606020202050201" pitchFamily="34" charset="0"/>
              </a:rPr>
              <a:t>000 </a:t>
            </a: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ATTENDEES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B6DA7F1E-41B2-47B7-885E-64B2599B95E8}"/>
              </a:ext>
            </a:extLst>
          </p:cNvPr>
          <p:cNvSpPr txBox="1">
            <a:spLocks/>
          </p:cNvSpPr>
          <p:nvPr/>
        </p:nvSpPr>
        <p:spPr>
          <a:xfrm>
            <a:off x="2996993" y="1457328"/>
            <a:ext cx="913638" cy="883280"/>
          </a:xfrm>
          <a:prstGeom prst="rect">
            <a:avLst/>
          </a:prstGeom>
        </p:spPr>
        <p:txBody>
          <a:bodyPr vert="horz" lIns="29803" tIns="14901" rIns="29803" bIns="14901" rtlCol="0">
            <a:normAutofit fontScale="85000" lnSpcReduction="200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BROADBAND &amp; TECHNOLOGY ACCESS VIA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564" dirty="0">
                <a:solidFill>
                  <a:srgbClr val="4A206A"/>
                </a:solidFill>
                <a:latin typeface="Bebas Neue Bold" panose="020B0606020202050201" pitchFamily="34" charset="0"/>
              </a:rPr>
              <a:t>0,000 </a:t>
            </a:r>
            <a:r>
              <a:rPr lang="en-US" sz="1564" dirty="0">
                <a:solidFill>
                  <a:schemeClr val="bg1"/>
                </a:solidFill>
                <a:latin typeface="Bebas Neue Bold" panose="020B0606020202050201" pitchFamily="34" charset="0"/>
              </a:rPr>
              <a:t>INTERNET SESSIONS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3C32341-74AD-465C-99B1-3AA3E7568695}"/>
              </a:ext>
            </a:extLst>
          </p:cNvPr>
          <p:cNvSpPr txBox="1">
            <a:spLocks/>
          </p:cNvSpPr>
          <p:nvPr/>
        </p:nvSpPr>
        <p:spPr>
          <a:xfrm>
            <a:off x="4253486" y="1442610"/>
            <a:ext cx="784961" cy="653754"/>
          </a:xfrm>
          <a:prstGeom prst="rect">
            <a:avLst/>
          </a:prstGeom>
        </p:spPr>
        <p:txBody>
          <a:bodyPr vert="horz" lIns="29803" tIns="14901" rIns="29803" bIns="14901" rtlCol="0">
            <a:normAutofit fontScale="92500"/>
          </a:bodyPr>
          <a:lstStyle>
            <a:lvl1pPr marL="0" indent="0" algn="ctr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33415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66830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366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67076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91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33907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67322" indent="0" algn="ctr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None/>
              <a:defRPr sz="18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336"/>
              </a:lnSpc>
              <a:spcBef>
                <a:spcPts val="0"/>
              </a:spcBef>
            </a:pPr>
            <a:r>
              <a:rPr lang="en-US" sz="1304" dirty="0">
                <a:solidFill>
                  <a:srgbClr val="4A206A"/>
                </a:solidFill>
                <a:latin typeface="Bebas Neue Bold" panose="020B0606020202050201" pitchFamily="34" charset="0"/>
              </a:rPr>
              <a:t>000</a:t>
            </a:r>
            <a:r>
              <a:rPr lang="en-US" sz="1304" dirty="0">
                <a:solidFill>
                  <a:schemeClr val="bg1"/>
                </a:solidFill>
                <a:latin typeface="Bebas Neue Bold" panose="020B0606020202050201" pitchFamily="34" charset="0"/>
              </a:rPr>
              <a:t> meeting room reservations</a:t>
            </a: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4FA76A2C-31DA-4659-9D89-7B14063560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894" y="736731"/>
            <a:ext cx="860478" cy="861340"/>
          </a:xfrm>
          <a:prstGeom prst="rect">
            <a:avLst/>
          </a:prstGeom>
        </p:spPr>
      </p:pic>
      <p:pic>
        <p:nvPicPr>
          <p:cNvPr id="19" name="Picture 18" descr="Icon&#10;&#10;Description automatically generated">
            <a:extLst>
              <a:ext uri="{FF2B5EF4-FFF2-40B4-BE49-F238E27FC236}">
                <a16:creationId xmlns:a16="http://schemas.microsoft.com/office/drawing/2014/main" id="{4DA4E95D-06C1-4745-9BBD-0BABA40583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409" y="750655"/>
            <a:ext cx="701402" cy="702104"/>
          </a:xfrm>
          <a:prstGeom prst="rect">
            <a:avLst/>
          </a:prstGeom>
        </p:spPr>
      </p:pic>
      <p:pic>
        <p:nvPicPr>
          <p:cNvPr id="21" name="Picture 20" descr="Icon&#10;&#10;Description automatically generated">
            <a:extLst>
              <a:ext uri="{FF2B5EF4-FFF2-40B4-BE49-F238E27FC236}">
                <a16:creationId xmlns:a16="http://schemas.microsoft.com/office/drawing/2014/main" id="{38AA0E9C-6274-4EB4-A896-E57E2C84EA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448" y="671037"/>
            <a:ext cx="867942" cy="868811"/>
          </a:xfrm>
          <a:prstGeom prst="rect">
            <a:avLst/>
          </a:prstGeom>
        </p:spPr>
      </p:pic>
      <p:pic>
        <p:nvPicPr>
          <p:cNvPr id="23" name="Picture 22" descr="Icon&#10;&#10;Description automatically generated">
            <a:extLst>
              <a:ext uri="{FF2B5EF4-FFF2-40B4-BE49-F238E27FC236}">
                <a16:creationId xmlns:a16="http://schemas.microsoft.com/office/drawing/2014/main" id="{C83AD4ED-63F0-4D74-B8FF-DCBCE94D65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091" y="725531"/>
            <a:ext cx="759064" cy="75982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57D2888-37BB-4A26-A902-CAD760DFAC47}"/>
              </a:ext>
            </a:extLst>
          </p:cNvPr>
          <p:cNvSpPr txBox="1"/>
          <p:nvPr/>
        </p:nvSpPr>
        <p:spPr>
          <a:xfrm>
            <a:off x="140279" y="2412468"/>
            <a:ext cx="4538807" cy="272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73" b="1" dirty="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rPr>
              <a:t>NATIONAL LIBRARY WEEK 2021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74A75E4C-A1D3-456A-8B1C-D9E9345F5C02}"/>
              </a:ext>
            </a:extLst>
          </p:cNvPr>
          <p:cNvSpPr txBox="1">
            <a:spLocks/>
          </p:cNvSpPr>
          <p:nvPr/>
        </p:nvSpPr>
        <p:spPr>
          <a:xfrm>
            <a:off x="1318796" y="-264095"/>
            <a:ext cx="2950409" cy="74506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66708" indent="-266708" algn="l" defTabSz="1066830" rtl="0" eaLnBrk="1" latinLnBrk="0" hangingPunct="1">
              <a:lnSpc>
                <a:spcPct val="90000"/>
              </a:lnSpc>
              <a:spcBef>
                <a:spcPts val="1167"/>
              </a:spcBef>
              <a:buFont typeface="Arial" panose="020B0604020202020204" pitchFamily="34" charset="0"/>
              <a:buChar char="•"/>
              <a:defRPr sz="32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80012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33538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33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66953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0036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3378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67199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000614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534030" indent="-266708" algn="l" defTabSz="1066830" rtl="0" eaLnBrk="1" latinLnBrk="0" hangingPunct="1">
              <a:lnSpc>
                <a:spcPct val="90000"/>
              </a:lnSpc>
              <a:spcBef>
                <a:spcPts val="583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62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>
                <a:solidFill>
                  <a:schemeClr val="bg1"/>
                </a:solidFill>
                <a:latin typeface="Bebas Neue Bold" panose="020B0606020202050201" pitchFamily="34" charset="0"/>
              </a:rPr>
              <a:t>-(library name) BY THE NUMBER-</a:t>
            </a:r>
            <a:endParaRPr lang="en-US" sz="1400" dirty="0">
              <a:solidFill>
                <a:schemeClr val="bg1"/>
              </a:solidFill>
              <a:latin typeface="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9339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</TotalTime>
  <Words>298</Words>
  <Application>Microsoft Office PowerPoint</Application>
  <PresentationFormat>Custom</PresentationFormat>
  <Paragraphs>58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Bebas Neue Bold</vt:lpstr>
      <vt:lpstr>Calibri Light</vt:lpstr>
      <vt:lpstr>Open Sans Light</vt:lpstr>
      <vt:lpstr>Calibri</vt:lpstr>
      <vt:lpstr>Bebas Neue</vt:lpstr>
      <vt:lpstr>Office Theme</vt:lpstr>
      <vt:lpstr>Instructions to export for social media: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Instructions to export for social media:</dc:title>
  <dc:creator>Sullivan, Kaili</dc:creator>
  <cp:lastModifiedBy>Sullivan, Kaili</cp:lastModifiedBy>
  <cp:revision>13</cp:revision>
  <dcterms:created xsi:type="dcterms:W3CDTF">2021-03-24T14:20:24Z</dcterms:created>
  <dcterms:modified xsi:type="dcterms:W3CDTF">2021-03-25T14:55:53Z</dcterms:modified>
</cp:coreProperties>
</file>